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7"/>
  </p:notesMasterIdLst>
  <p:handoutMasterIdLst>
    <p:handoutMasterId r:id="rId18"/>
  </p:handoutMasterIdLst>
  <p:sldIdLst>
    <p:sldId id="704" r:id="rId2"/>
    <p:sldId id="786" r:id="rId3"/>
    <p:sldId id="713" r:id="rId4"/>
    <p:sldId id="809" r:id="rId5"/>
    <p:sldId id="815" r:id="rId6"/>
    <p:sldId id="816" r:id="rId7"/>
    <p:sldId id="817" r:id="rId8"/>
    <p:sldId id="811" r:id="rId9"/>
    <p:sldId id="787" r:id="rId10"/>
    <p:sldId id="708" r:id="rId11"/>
    <p:sldId id="812" r:id="rId12"/>
    <p:sldId id="810" r:id="rId13"/>
    <p:sldId id="818" r:id="rId14"/>
    <p:sldId id="813" r:id="rId15"/>
    <p:sldId id="783" r:id="rId16"/>
  </p:sldIdLst>
  <p:sldSz cx="24387175" cy="13716000"/>
  <p:notesSz cx="6858000" cy="9144000"/>
  <p:defaultTextStyle>
    <a:lvl1pPr algn="ctr" defTabSz="584247">
      <a:defRPr sz="5000">
        <a:latin typeface="+mn-lt"/>
        <a:ea typeface="+mn-ea"/>
        <a:cs typeface="+mn-cs"/>
        <a:sym typeface="Helvetica Light"/>
      </a:defRPr>
    </a:lvl1pPr>
    <a:lvl2pPr indent="228618" algn="ctr" defTabSz="584247">
      <a:defRPr sz="5000">
        <a:latin typeface="+mn-lt"/>
        <a:ea typeface="+mn-ea"/>
        <a:cs typeface="+mn-cs"/>
        <a:sym typeface="Helvetica Light"/>
      </a:defRPr>
    </a:lvl2pPr>
    <a:lvl3pPr indent="457237" algn="ctr" defTabSz="584247">
      <a:defRPr sz="5000">
        <a:latin typeface="+mn-lt"/>
        <a:ea typeface="+mn-ea"/>
        <a:cs typeface="+mn-cs"/>
        <a:sym typeface="Helvetica Light"/>
      </a:defRPr>
    </a:lvl3pPr>
    <a:lvl4pPr indent="685855" algn="ctr" defTabSz="584247">
      <a:defRPr sz="5000">
        <a:latin typeface="+mn-lt"/>
        <a:ea typeface="+mn-ea"/>
        <a:cs typeface="+mn-cs"/>
        <a:sym typeface="Helvetica Light"/>
      </a:defRPr>
    </a:lvl4pPr>
    <a:lvl5pPr indent="914473" algn="ctr" defTabSz="584247">
      <a:defRPr sz="5000">
        <a:latin typeface="+mn-lt"/>
        <a:ea typeface="+mn-ea"/>
        <a:cs typeface="+mn-cs"/>
        <a:sym typeface="Helvetica Light"/>
      </a:defRPr>
    </a:lvl5pPr>
    <a:lvl6pPr indent="1143091" algn="ctr" defTabSz="584247">
      <a:defRPr sz="5000">
        <a:latin typeface="+mn-lt"/>
        <a:ea typeface="+mn-ea"/>
        <a:cs typeface="+mn-cs"/>
        <a:sym typeface="Helvetica Light"/>
      </a:defRPr>
    </a:lvl6pPr>
    <a:lvl7pPr indent="1371710" algn="ctr" defTabSz="584247">
      <a:defRPr sz="5000">
        <a:latin typeface="+mn-lt"/>
        <a:ea typeface="+mn-ea"/>
        <a:cs typeface="+mn-cs"/>
        <a:sym typeface="Helvetica Light"/>
      </a:defRPr>
    </a:lvl7pPr>
    <a:lvl8pPr indent="1600328" algn="ctr" defTabSz="584247">
      <a:defRPr sz="5000">
        <a:latin typeface="+mn-lt"/>
        <a:ea typeface="+mn-ea"/>
        <a:cs typeface="+mn-cs"/>
        <a:sym typeface="Helvetica Light"/>
      </a:defRPr>
    </a:lvl8pPr>
    <a:lvl9pPr indent="1828946" algn="ctr" defTabSz="584247">
      <a:defRPr sz="5000">
        <a:latin typeface="+mn-lt"/>
        <a:ea typeface="+mn-ea"/>
        <a:cs typeface="+mn-cs"/>
        <a:sym typeface="Helvetica Light"/>
      </a:defRPr>
    </a:lvl9pPr>
  </p:defaultTextStyle>
  <p:extLst>
    <p:ext uri="{521415D9-36F7-43E2-AB2F-B90AF26B5E84}">
      <p14:sectionLst xmlns:p14="http://schemas.microsoft.com/office/powerpoint/2010/main">
        <p14:section name="Template slides" id="{D371ED1D-C3AE-C643-A3D7-EC6172E6BC68}">
          <p14:sldIdLst>
            <p14:sldId id="704"/>
            <p14:sldId id="786"/>
            <p14:sldId id="713"/>
            <p14:sldId id="809"/>
            <p14:sldId id="815"/>
            <p14:sldId id="816"/>
            <p14:sldId id="817"/>
            <p14:sldId id="811"/>
            <p14:sldId id="787"/>
            <p14:sldId id="708"/>
            <p14:sldId id="812"/>
            <p14:sldId id="810"/>
            <p14:sldId id="818"/>
            <p14:sldId id="813"/>
            <p14:sldId id="783"/>
          </p14:sldIdLst>
        </p14:section>
      </p14:sectionLst>
    </p:ex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24" clrIdx="0"/>
  <p:cmAuthor id="2" name="Murphy, Dante" initials="MD [3]" lastIdx="1" clrIdx="1"/>
  <p:cmAuthor id="3" name="Murphy, Dante" initials="MD [4]" lastIdx="1" clrIdx="2"/>
  <p:cmAuthor id="4" name="Microsoft Office User" initials="Office [3]" lastIdx="1" clrIdx="3"/>
  <p:cmAuthor id="5" name="Murphy, Dante" initials="MD" lastIdx="1" clrIdx="4"/>
  <p:cmAuthor id="6" name="Murphy, Dante" initials="MD [5]" lastIdx="1" clrIdx="5"/>
  <p:cmAuthor id="7" name="Murphy, Dante" initials="MD [6]" lastIdx="1" clrIdx="6"/>
  <p:cmAuthor id="8" name="Murphy, Dante" initials="MD [7]" lastIdx="1" clrIdx="7"/>
  <p:cmAuthor id="9" name="Murphy, Dante" initials="MD [8]" lastIdx="1" clrIdx="8"/>
  <p:cmAuthor id="10" name="Murphy, Dante" initials="MD [9]" lastIdx="1" clrIdx="9"/>
  <p:cmAuthor id="11" name="Murphy, Dante" initials="MD [11]" lastIdx="1" clrIdx="10"/>
  <p:cmAuthor id="12" name="Microsoft Office User" initials="Office [9]" lastIdx="1" clrIdx="11"/>
  <p:cmAuthor id="13" name="Murphy, Dante" initials="MD [10]" lastIdx="1" clrIdx="12"/>
  <p:cmAuthor id="14" name="Murphy, Dante" initials="MD [12]" lastIdx="1" clrIdx="13"/>
  <p:cmAuthor id="15" name="Microsoft Office User" initials="Office [2]" lastIdx="1" clrIdx="14"/>
  <p:cmAuthor id="16" name="Murphy, Dante" initials="MD [2]" lastIdx="1" clrIdx="15"/>
  <p:cmAuthor id="17" name="David Vargas" initials="DV" lastIdx="1" clrIdx="16"/>
  <p:cmAuthor id="18" name="Seifi, Maryam" initials="SM" lastIdx="1" clrIdx="17"/>
  <p:cmAuthor id="19" name="Seifi, Maryam" initials="SM [2]" lastIdx="1" clrIdx="18"/>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4B0D4"/>
    <a:srgbClr val="96B3D7"/>
    <a:srgbClr val="CCECFF"/>
    <a:srgbClr val="CCFFFF"/>
    <a:srgbClr val="3366FF"/>
    <a:srgbClr val="3399FF"/>
    <a:srgbClr val="BCD7D3"/>
    <a:srgbClr val="44726B"/>
    <a:srgbClr val="AEC6DC"/>
    <a:srgbClr val="4270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autoAdjust="0"/>
    <p:restoredTop sz="80357" autoAdjust="0"/>
  </p:normalViewPr>
  <p:slideViewPr>
    <p:cSldViewPr snapToGrid="0">
      <p:cViewPr varScale="1">
        <p:scale>
          <a:sx n="44" d="100"/>
          <a:sy n="44" d="100"/>
        </p:scale>
        <p:origin x="800" y="208"/>
      </p:cViewPr>
      <p:guideLst>
        <p:guide orient="horz" pos="4320"/>
        <p:guide pos="7681"/>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BC7725-8913-2E40-A89E-C8D4335C2614}" type="datetimeFigureOut">
              <a:rPr lang="en-US" smtClean="0"/>
              <a:pPr/>
              <a:t>5/25/18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837A9-E50C-7843-AB1C-0BDD379D31B8}" type="slidenum">
              <a:rPr lang="en-US" smtClean="0"/>
              <a:pPr/>
              <a:t>‹#›</a:t>
            </a:fld>
            <a:endParaRPr lang="en-US" dirty="0"/>
          </a:p>
        </p:txBody>
      </p:sp>
    </p:spTree>
    <p:extLst>
      <p:ext uri="{BB962C8B-B14F-4D97-AF65-F5344CB8AC3E}">
        <p14:creationId xmlns:p14="http://schemas.microsoft.com/office/powerpoint/2010/main" val="58285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hape 3"/>
          <p:cNvSpPr>
            <a:spLocks noGrp="1" noRot="1" noChangeAspect="1"/>
          </p:cNvSpPr>
          <p:nvPr>
            <p:ph type="sldImg"/>
          </p:nvPr>
        </p:nvSpPr>
        <p:spPr>
          <a:xfrm>
            <a:off x="381000" y="685800"/>
            <a:ext cx="6096000" cy="3429000"/>
          </a:xfrm>
          <a:prstGeom prst="rect">
            <a:avLst/>
          </a:prstGeom>
        </p:spPr>
        <p:txBody>
          <a:bodyPr/>
          <a:lstStyle/>
          <a:p>
            <a:pPr lvl="0"/>
            <a:endParaRPr dirty="0"/>
          </a:p>
        </p:txBody>
      </p:sp>
      <p:sp>
        <p:nvSpPr>
          <p:cNvPr id="4" name="Shape 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defTabSz="457237">
      <a:lnSpc>
        <a:spcPct val="117999"/>
      </a:lnSpc>
      <a:defRPr sz="3000">
        <a:latin typeface="Helvetica Neue"/>
        <a:ea typeface="Helvetica Neue"/>
        <a:cs typeface="Helvetica Neue"/>
        <a:sym typeface="Helvetica Neue"/>
      </a:defRPr>
    </a:lvl1pPr>
    <a:lvl2pPr indent="228618" defTabSz="457237">
      <a:lnSpc>
        <a:spcPct val="117999"/>
      </a:lnSpc>
      <a:defRPr sz="3000">
        <a:latin typeface="Helvetica Neue"/>
        <a:ea typeface="Helvetica Neue"/>
        <a:cs typeface="Helvetica Neue"/>
        <a:sym typeface="Helvetica Neue"/>
      </a:defRPr>
    </a:lvl2pPr>
    <a:lvl3pPr indent="457237" defTabSz="457237">
      <a:lnSpc>
        <a:spcPct val="117999"/>
      </a:lnSpc>
      <a:defRPr sz="3000">
        <a:latin typeface="Helvetica Neue"/>
        <a:ea typeface="Helvetica Neue"/>
        <a:cs typeface="Helvetica Neue"/>
        <a:sym typeface="Helvetica Neue"/>
      </a:defRPr>
    </a:lvl3pPr>
    <a:lvl4pPr indent="685855" defTabSz="457237">
      <a:lnSpc>
        <a:spcPct val="117999"/>
      </a:lnSpc>
      <a:defRPr sz="3000">
        <a:latin typeface="Helvetica Neue"/>
        <a:ea typeface="Helvetica Neue"/>
        <a:cs typeface="Helvetica Neue"/>
        <a:sym typeface="Helvetica Neue"/>
      </a:defRPr>
    </a:lvl4pPr>
    <a:lvl5pPr indent="914473" defTabSz="457237">
      <a:lnSpc>
        <a:spcPct val="117999"/>
      </a:lnSpc>
      <a:defRPr sz="3000">
        <a:latin typeface="Helvetica Neue"/>
        <a:ea typeface="Helvetica Neue"/>
        <a:cs typeface="Helvetica Neue"/>
        <a:sym typeface="Helvetica Neue"/>
      </a:defRPr>
    </a:lvl5pPr>
    <a:lvl6pPr indent="1143091" defTabSz="457237">
      <a:lnSpc>
        <a:spcPct val="117999"/>
      </a:lnSpc>
      <a:defRPr sz="3000">
        <a:latin typeface="Helvetica Neue"/>
        <a:ea typeface="Helvetica Neue"/>
        <a:cs typeface="Helvetica Neue"/>
        <a:sym typeface="Helvetica Neue"/>
      </a:defRPr>
    </a:lvl6pPr>
    <a:lvl7pPr indent="1371710" defTabSz="457237">
      <a:lnSpc>
        <a:spcPct val="117999"/>
      </a:lnSpc>
      <a:defRPr sz="3000">
        <a:latin typeface="Helvetica Neue"/>
        <a:ea typeface="Helvetica Neue"/>
        <a:cs typeface="Helvetica Neue"/>
        <a:sym typeface="Helvetica Neue"/>
      </a:defRPr>
    </a:lvl7pPr>
    <a:lvl8pPr indent="1600328" defTabSz="457237">
      <a:lnSpc>
        <a:spcPct val="117999"/>
      </a:lnSpc>
      <a:defRPr sz="3000">
        <a:latin typeface="Helvetica Neue"/>
        <a:ea typeface="Helvetica Neue"/>
        <a:cs typeface="Helvetica Neue"/>
        <a:sym typeface="Helvetica Neue"/>
      </a:defRPr>
    </a:lvl8pPr>
    <a:lvl9pPr indent="1828946" defTabSz="457237">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2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37"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58991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37"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6428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458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750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174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8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130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74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37"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14928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37"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18338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color clouds]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4390065" cy="13718667"/>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9133" y="932689"/>
            <a:ext cx="3173381" cy="1078808"/>
          </a:xfrm>
          <a:prstGeom prst="rect">
            <a:avLst/>
          </a:prstGeom>
        </p:spPr>
      </p:pic>
      <p:sp>
        <p:nvSpPr>
          <p:cNvPr id="2" name="Title 1"/>
          <p:cNvSpPr>
            <a:spLocks noGrp="1"/>
          </p:cNvSpPr>
          <p:nvPr>
            <p:ph type="ctrTitle" hasCustomPrompt="1"/>
          </p:nvPr>
        </p:nvSpPr>
        <p:spPr>
          <a:xfrm>
            <a:off x="2940546" y="5971032"/>
            <a:ext cx="18509866" cy="1078992"/>
          </a:xfrm>
        </p:spPr>
        <p:txBody>
          <a:bodyPr anchor="b">
            <a:noAutofit/>
          </a:bodyPr>
          <a:lstStyle>
            <a:lvl1pPr algn="ctr">
              <a:defRPr sz="5600"/>
            </a:lvl1pPr>
          </a:lstStyle>
          <a:p>
            <a:r>
              <a:rPr lang="en-US" dirty="0"/>
              <a:t>CLICK TO EDIT MASTER TITLE STYLE</a:t>
            </a:r>
          </a:p>
        </p:txBody>
      </p:sp>
      <p:sp>
        <p:nvSpPr>
          <p:cNvPr id="6" name="Text Placeholder 5"/>
          <p:cNvSpPr>
            <a:spLocks noGrp="1"/>
          </p:cNvSpPr>
          <p:nvPr>
            <p:ph type="body" sz="quarter" idx="12"/>
          </p:nvPr>
        </p:nvSpPr>
        <p:spPr>
          <a:xfrm>
            <a:off x="1079133" y="10725150"/>
            <a:ext cx="6364037" cy="1371600"/>
          </a:xfrm>
        </p:spPr>
        <p:txBody>
          <a:bodyPr anchor="b"/>
          <a:lstStyle>
            <a:lvl1pPr>
              <a:spcBef>
                <a:spcPts val="0"/>
              </a:spcBef>
              <a:spcAft>
                <a:spcPts val="600"/>
              </a:spcAft>
              <a:defRPr sz="1800" b="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476227451"/>
      </p:ext>
    </p:extLst>
  </p:cSld>
  <p:clrMapOvr>
    <a:masterClrMapping/>
  </p:clrMapOvr>
  <p:transition spd="slow">
    <p:push dir="u"/>
  </p:transition>
  <p:extLst mod="1">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isual Divider cyan bkgd-black title nav">
    <p:bg>
      <p:bgPr>
        <a:solidFill>
          <a:schemeClr val="accent1"/>
        </a:solidFill>
        <a:effectLst/>
      </p:bgPr>
    </p:bg>
    <p:spTree>
      <p:nvGrpSpPr>
        <p:cNvPr id="1" name=""/>
        <p:cNvGrpSpPr/>
        <p:nvPr/>
      </p:nvGrpSpPr>
      <p:grpSpPr>
        <a:xfrm>
          <a:off x="0" y="0"/>
          <a:ext cx="0" cy="0"/>
          <a:chOff x="0" y="0"/>
          <a:chExt cx="0" cy="0"/>
        </a:xfrm>
      </p:grpSpPr>
      <p:sp>
        <p:nvSpPr>
          <p:cNvPr id="15" name="Shape 15"/>
          <p:cNvSpPr/>
          <p:nvPr userDrawn="1"/>
        </p:nvSpPr>
        <p:spPr>
          <a:xfrm>
            <a:off x="-1" y="12319000"/>
            <a:ext cx="24387177" cy="1397000"/>
          </a:xfrm>
          <a:prstGeom prst="rect">
            <a:avLst/>
          </a:prstGeom>
          <a:solidFill>
            <a:schemeClr val="tx1"/>
          </a:solidFill>
          <a:ln w="3175">
            <a:miter lim="400000"/>
          </a:ln>
        </p:spPr>
        <p:txBody>
          <a:bodyPr lIns="0" tIns="0" rIns="0" bIns="0"/>
          <a:lstStyle/>
          <a:p>
            <a:pPr lvl="0">
              <a:defRPr sz="3200">
                <a:solidFill>
                  <a:srgbClr val="EAE0BE"/>
                </a:solidFill>
              </a:defRPr>
            </a:pPr>
            <a:endParaRPr sz="3200" dirty="0"/>
          </a:p>
        </p:txBody>
      </p:sp>
      <p:grpSp>
        <p:nvGrpSpPr>
          <p:cNvPr id="16" name="Group 15"/>
          <p:cNvGrpSpPr/>
          <p:nvPr userDrawn="1"/>
        </p:nvGrpSpPr>
        <p:grpSpPr>
          <a:xfrm>
            <a:off x="11831943" y="12743305"/>
            <a:ext cx="713765" cy="569600"/>
            <a:chOff x="12937064" y="11955039"/>
            <a:chExt cx="713671" cy="569600"/>
          </a:xfrm>
        </p:grpSpPr>
        <p:grpSp>
          <p:nvGrpSpPr>
            <p:cNvPr id="17" name="Group 16"/>
            <p:cNvGrpSpPr/>
            <p:nvPr/>
          </p:nvGrpSpPr>
          <p:grpSpPr>
            <a:xfrm>
              <a:off x="12937064" y="11955039"/>
              <a:ext cx="710496" cy="364917"/>
              <a:chOff x="11657539" y="12049333"/>
              <a:chExt cx="710496" cy="364917"/>
            </a:xfrm>
          </p:grpSpPr>
          <p:cxnSp>
            <p:nvCxnSpPr>
              <p:cNvPr id="21" name="Straight Connector 20"/>
              <p:cNvCxnSpPr/>
              <p:nvPr/>
            </p:nvCxnSpPr>
            <p:spPr>
              <a:xfrm>
                <a:off x="11657539"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cxnSp>
            <p:nvCxnSpPr>
              <p:cNvPr id="22" name="Straight Connector 21"/>
              <p:cNvCxnSpPr/>
              <p:nvPr/>
            </p:nvCxnSpPr>
            <p:spPr>
              <a:xfrm flipH="1">
                <a:off x="12009612"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grpSp>
        <p:grpSp>
          <p:nvGrpSpPr>
            <p:cNvPr id="18" name="Group 17"/>
            <p:cNvGrpSpPr/>
            <p:nvPr/>
          </p:nvGrpSpPr>
          <p:grpSpPr>
            <a:xfrm>
              <a:off x="12940239" y="12159722"/>
              <a:ext cx="710496" cy="364917"/>
              <a:chOff x="11657539" y="12049333"/>
              <a:chExt cx="710496" cy="364917"/>
            </a:xfrm>
          </p:grpSpPr>
          <p:cxnSp>
            <p:nvCxnSpPr>
              <p:cNvPr id="19" name="Straight Connector 18"/>
              <p:cNvCxnSpPr/>
              <p:nvPr/>
            </p:nvCxnSpPr>
            <p:spPr>
              <a:xfrm>
                <a:off x="11657539"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12009612"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grpSp>
      </p:grpSp>
    </p:spTree>
    <p:extLst>
      <p:ext uri="{BB962C8B-B14F-4D97-AF65-F5344CB8AC3E}">
        <p14:creationId xmlns:p14="http://schemas.microsoft.com/office/powerpoint/2010/main" val="137278359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Slide-Thank You">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
            <a:ext cx="24391789" cy="13716028"/>
          </a:xfrm>
          <a:prstGeom prst="rect">
            <a:avLst/>
          </a:prstGeom>
        </p:spPr>
      </p:pic>
      <p:sp>
        <p:nvSpPr>
          <p:cNvPr id="12" name="Rectangle 11"/>
          <p:cNvSpPr/>
          <p:nvPr userDrawn="1"/>
        </p:nvSpPr>
        <p:spPr>
          <a:xfrm>
            <a:off x="-10932" y="11300628"/>
            <a:ext cx="24387177" cy="24312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0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51111" y="11957883"/>
            <a:ext cx="3284954" cy="1116738"/>
          </a:xfrm>
          <a:prstGeom prst="rect">
            <a:avLst/>
          </a:prstGeom>
        </p:spPr>
      </p:pic>
    </p:spTree>
    <p:extLst>
      <p:ext uri="{BB962C8B-B14F-4D97-AF65-F5344CB8AC3E}">
        <p14:creationId xmlns:p14="http://schemas.microsoft.com/office/powerpoint/2010/main" val="44433923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General - Title-1column-nav">
    <p:spTree>
      <p:nvGrpSpPr>
        <p:cNvPr id="1" name=""/>
        <p:cNvGrpSpPr/>
        <p:nvPr/>
      </p:nvGrpSpPr>
      <p:grpSpPr>
        <a:xfrm>
          <a:off x="0" y="0"/>
          <a:ext cx="0" cy="0"/>
          <a:chOff x="0" y="0"/>
          <a:chExt cx="0" cy="0"/>
        </a:xfrm>
      </p:grpSpPr>
      <p:sp>
        <p:nvSpPr>
          <p:cNvPr id="5" name="Shape 15"/>
          <p:cNvSpPr/>
          <p:nvPr userDrawn="1"/>
        </p:nvSpPr>
        <p:spPr>
          <a:xfrm>
            <a:off x="-1" y="12115800"/>
            <a:ext cx="24387177" cy="1600200"/>
          </a:xfrm>
          <a:prstGeom prst="rect">
            <a:avLst/>
          </a:prstGeom>
          <a:solidFill>
            <a:schemeClr val="accent1"/>
          </a:solidFill>
          <a:ln w="3175">
            <a:miter lim="400000"/>
          </a:ln>
        </p:spPr>
        <p:txBody>
          <a:bodyPr lIns="0" tIns="0" rIns="0" bIns="0"/>
          <a:lstStyle/>
          <a:p>
            <a:pPr lvl="0">
              <a:defRPr sz="3200">
                <a:solidFill>
                  <a:srgbClr val="EAE0BE"/>
                </a:solidFill>
              </a:defRPr>
            </a:pPr>
            <a:endParaRPr sz="3200" dirty="0"/>
          </a:p>
        </p:txBody>
      </p:sp>
      <p:grpSp>
        <p:nvGrpSpPr>
          <p:cNvPr id="7" name="Group 18"/>
          <p:cNvGrpSpPr/>
          <p:nvPr userDrawn="1"/>
        </p:nvGrpSpPr>
        <p:grpSpPr>
          <a:xfrm>
            <a:off x="11835116" y="12731618"/>
            <a:ext cx="716940" cy="571760"/>
            <a:chOff x="0" y="0"/>
            <a:chExt cx="716844" cy="571759"/>
          </a:xfrm>
          <a:noFill/>
        </p:grpSpPr>
        <p:sp>
          <p:nvSpPr>
            <p:cNvPr id="8" name="Shape 16"/>
            <p:cNvSpPr/>
            <p:nvPr/>
          </p:nvSpPr>
          <p:spPr>
            <a:xfrm>
              <a:off x="0" y="205826"/>
              <a:ext cx="716845" cy="365934"/>
            </a:xfrm>
            <a:custGeom>
              <a:avLst/>
              <a:gdLst/>
              <a:ahLst/>
              <a:cxnLst>
                <a:cxn ang="0">
                  <a:pos x="wd2" y="hd2"/>
                </a:cxn>
                <a:cxn ang="5400000">
                  <a:pos x="wd2" y="hd2"/>
                </a:cxn>
                <a:cxn ang="10800000">
                  <a:pos x="wd2" y="hd2"/>
                </a:cxn>
                <a:cxn ang="16200000">
                  <a:pos x="wd2" y="hd2"/>
                </a:cxn>
              </a:cxnLst>
              <a:rect l="0" t="0" r="r" b="b"/>
              <a:pathLst>
                <a:path w="21600" h="21600" extrusionOk="0">
                  <a:moveTo>
                    <a:pt x="0" y="887"/>
                  </a:moveTo>
                  <a:lnTo>
                    <a:pt x="10574" y="21600"/>
                  </a:lnTo>
                  <a:lnTo>
                    <a:pt x="21600" y="0"/>
                  </a:lnTo>
                </a:path>
              </a:pathLst>
            </a:custGeom>
            <a:grpFill/>
            <a:ln w="12700" cap="flat">
              <a:solidFill>
                <a:schemeClr val="tx1"/>
              </a:solidFill>
              <a:prstDash val="solid"/>
              <a:miter lim="400000"/>
            </a:ln>
            <a:effectLst/>
          </p:spPr>
          <p:txBody>
            <a:bodyPr wrap="square" lIns="0" tIns="0" rIns="0" bIns="0" numCol="1" anchor="ctr">
              <a:noAutofit/>
            </a:bodyPr>
            <a:lstStyle/>
            <a:p>
              <a:pPr lvl="0">
                <a:defRPr sz="3200"/>
              </a:pPr>
              <a:endParaRPr sz="3200" dirty="0"/>
            </a:p>
          </p:txBody>
        </p:sp>
        <p:sp>
          <p:nvSpPr>
            <p:cNvPr id="9" name="Shape 17"/>
            <p:cNvSpPr/>
            <p:nvPr/>
          </p:nvSpPr>
          <p:spPr>
            <a:xfrm>
              <a:off x="0" y="0"/>
              <a:ext cx="716845" cy="365933"/>
            </a:xfrm>
            <a:custGeom>
              <a:avLst/>
              <a:gdLst/>
              <a:ahLst/>
              <a:cxnLst>
                <a:cxn ang="0">
                  <a:pos x="wd2" y="hd2"/>
                </a:cxn>
                <a:cxn ang="5400000">
                  <a:pos x="wd2" y="hd2"/>
                </a:cxn>
                <a:cxn ang="10800000">
                  <a:pos x="wd2" y="hd2"/>
                </a:cxn>
                <a:cxn ang="16200000">
                  <a:pos x="wd2" y="hd2"/>
                </a:cxn>
              </a:cxnLst>
              <a:rect l="0" t="0" r="r" b="b"/>
              <a:pathLst>
                <a:path w="21600" h="21600" extrusionOk="0">
                  <a:moveTo>
                    <a:pt x="0" y="887"/>
                  </a:moveTo>
                  <a:lnTo>
                    <a:pt x="10574" y="21600"/>
                  </a:lnTo>
                  <a:lnTo>
                    <a:pt x="21600" y="0"/>
                  </a:lnTo>
                </a:path>
              </a:pathLst>
            </a:custGeom>
            <a:grpFill/>
            <a:ln w="12700" cap="flat">
              <a:solidFill>
                <a:schemeClr val="tx1"/>
              </a:solidFill>
              <a:prstDash val="solid"/>
              <a:miter lim="400000"/>
            </a:ln>
            <a:effectLst/>
          </p:spPr>
          <p:txBody>
            <a:bodyPr wrap="square" lIns="0" tIns="0" rIns="0" bIns="0" numCol="1" anchor="ctr">
              <a:noAutofit/>
            </a:bodyPr>
            <a:lstStyle/>
            <a:p>
              <a:pPr lvl="0">
                <a:defRPr sz="3200"/>
              </a:pPr>
              <a:endParaRPr sz="3200" dirty="0"/>
            </a:p>
          </p:txBody>
        </p:sp>
      </p:grpSp>
      <p:sp>
        <p:nvSpPr>
          <p:cNvPr id="3" name="Text Placeholder 2"/>
          <p:cNvSpPr>
            <a:spLocks noGrp="1"/>
          </p:cNvSpPr>
          <p:nvPr>
            <p:ph type="body" sz="quarter" idx="14"/>
          </p:nvPr>
        </p:nvSpPr>
        <p:spPr>
          <a:xfrm>
            <a:off x="4058179" y="7419976"/>
            <a:ext cx="16232713" cy="2907792"/>
          </a:xfrm>
        </p:spPr>
        <p:txBody>
          <a:bodyPr/>
          <a:lstStyle>
            <a:lvl1pPr algn="ctr">
              <a:defRPr sz="3000" b="0"/>
            </a:lvl1pPr>
            <a:lvl2pPr algn="ctr">
              <a:defRPr/>
            </a:lvl2pPr>
            <a:lvl3pPr algn="ctr">
              <a:defRPr/>
            </a:lvl3pPr>
            <a:lvl4pPr algn="ctr">
              <a:defRPr/>
            </a:lvl4pPr>
            <a:lvl5pPr algn="ctr">
              <a:defRPr/>
            </a:lvl5pPr>
          </a:lstStyle>
          <a:p>
            <a:pPr lvl="0"/>
            <a:r>
              <a:rPr lang="en-US" dirty="0"/>
              <a:t>Click to edit Master text styles</a:t>
            </a:r>
          </a:p>
        </p:txBody>
      </p:sp>
      <p:sp>
        <p:nvSpPr>
          <p:cNvPr id="4" name="Title 3"/>
          <p:cNvSpPr>
            <a:spLocks noGrp="1"/>
          </p:cNvSpPr>
          <p:nvPr>
            <p:ph type="title" hasCustomPrompt="1"/>
          </p:nvPr>
        </p:nvSpPr>
        <p:spPr>
          <a:xfrm>
            <a:off x="1333674" y="5096401"/>
            <a:ext cx="21681723" cy="1247252"/>
          </a:xfrm>
        </p:spPr>
        <p:txBody>
          <a:bodyPr anchor="b"/>
          <a:lstStyle>
            <a:lvl1pPr>
              <a:defRPr sz="5600"/>
            </a:lvl1pPr>
          </a:lstStyle>
          <a:p>
            <a:r>
              <a:rPr lang="en-US" dirty="0"/>
              <a:t>CLICK TO EDIT MASTER TITLE STYLE</a:t>
            </a:r>
          </a:p>
        </p:txBody>
      </p:sp>
    </p:spTree>
    <p:extLst>
      <p:ext uri="{BB962C8B-B14F-4D97-AF65-F5344CB8AC3E}">
        <p14:creationId xmlns:p14="http://schemas.microsoft.com/office/powerpoint/2010/main" val="86457780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Divider-title-sub-nav">
    <p:spTree>
      <p:nvGrpSpPr>
        <p:cNvPr id="1" name=""/>
        <p:cNvGrpSpPr/>
        <p:nvPr/>
      </p:nvGrpSpPr>
      <p:grpSpPr>
        <a:xfrm>
          <a:off x="0" y="0"/>
          <a:ext cx="0" cy="0"/>
          <a:chOff x="0" y="0"/>
          <a:chExt cx="0" cy="0"/>
        </a:xfrm>
      </p:grpSpPr>
      <p:sp>
        <p:nvSpPr>
          <p:cNvPr id="5" name="Shape 15"/>
          <p:cNvSpPr/>
          <p:nvPr userDrawn="1"/>
        </p:nvSpPr>
        <p:spPr>
          <a:xfrm>
            <a:off x="-1" y="12115800"/>
            <a:ext cx="24387177" cy="1600200"/>
          </a:xfrm>
          <a:prstGeom prst="rect">
            <a:avLst/>
          </a:prstGeom>
          <a:solidFill>
            <a:schemeClr val="accent1"/>
          </a:solidFill>
          <a:ln w="3175">
            <a:miter lim="400000"/>
          </a:ln>
        </p:spPr>
        <p:txBody>
          <a:bodyPr lIns="0" tIns="0" rIns="0" bIns="0"/>
          <a:lstStyle/>
          <a:p>
            <a:pPr lvl="0">
              <a:defRPr sz="3200">
                <a:solidFill>
                  <a:srgbClr val="EAE0BE"/>
                </a:solidFill>
              </a:defRPr>
            </a:pPr>
            <a:endParaRPr sz="3200" dirty="0"/>
          </a:p>
        </p:txBody>
      </p:sp>
      <p:grpSp>
        <p:nvGrpSpPr>
          <p:cNvPr id="7" name="Group 18"/>
          <p:cNvGrpSpPr/>
          <p:nvPr userDrawn="1"/>
        </p:nvGrpSpPr>
        <p:grpSpPr>
          <a:xfrm>
            <a:off x="11835116" y="12731618"/>
            <a:ext cx="716940" cy="571760"/>
            <a:chOff x="0" y="0"/>
            <a:chExt cx="716844" cy="571759"/>
          </a:xfrm>
          <a:noFill/>
        </p:grpSpPr>
        <p:sp>
          <p:nvSpPr>
            <p:cNvPr id="8" name="Shape 16"/>
            <p:cNvSpPr/>
            <p:nvPr/>
          </p:nvSpPr>
          <p:spPr>
            <a:xfrm>
              <a:off x="0" y="205826"/>
              <a:ext cx="716845" cy="365934"/>
            </a:xfrm>
            <a:custGeom>
              <a:avLst/>
              <a:gdLst/>
              <a:ahLst/>
              <a:cxnLst>
                <a:cxn ang="0">
                  <a:pos x="wd2" y="hd2"/>
                </a:cxn>
                <a:cxn ang="5400000">
                  <a:pos x="wd2" y="hd2"/>
                </a:cxn>
                <a:cxn ang="10800000">
                  <a:pos x="wd2" y="hd2"/>
                </a:cxn>
                <a:cxn ang="16200000">
                  <a:pos x="wd2" y="hd2"/>
                </a:cxn>
              </a:cxnLst>
              <a:rect l="0" t="0" r="r" b="b"/>
              <a:pathLst>
                <a:path w="21600" h="21600" extrusionOk="0">
                  <a:moveTo>
                    <a:pt x="0" y="887"/>
                  </a:moveTo>
                  <a:lnTo>
                    <a:pt x="10574" y="21600"/>
                  </a:lnTo>
                  <a:lnTo>
                    <a:pt x="21600" y="0"/>
                  </a:lnTo>
                </a:path>
              </a:pathLst>
            </a:custGeom>
            <a:grpFill/>
            <a:ln w="12700" cap="flat">
              <a:solidFill>
                <a:schemeClr val="tx1"/>
              </a:solidFill>
              <a:prstDash val="solid"/>
              <a:miter lim="400000"/>
            </a:ln>
            <a:effectLst/>
          </p:spPr>
          <p:txBody>
            <a:bodyPr wrap="square" lIns="0" tIns="0" rIns="0" bIns="0" numCol="1" anchor="ctr">
              <a:noAutofit/>
            </a:bodyPr>
            <a:lstStyle/>
            <a:p>
              <a:pPr lvl="0">
                <a:defRPr sz="3200"/>
              </a:pPr>
              <a:endParaRPr sz="3200" dirty="0"/>
            </a:p>
          </p:txBody>
        </p:sp>
        <p:sp>
          <p:nvSpPr>
            <p:cNvPr id="9" name="Shape 17"/>
            <p:cNvSpPr/>
            <p:nvPr/>
          </p:nvSpPr>
          <p:spPr>
            <a:xfrm>
              <a:off x="0" y="0"/>
              <a:ext cx="716845" cy="365933"/>
            </a:xfrm>
            <a:custGeom>
              <a:avLst/>
              <a:gdLst/>
              <a:ahLst/>
              <a:cxnLst>
                <a:cxn ang="0">
                  <a:pos x="wd2" y="hd2"/>
                </a:cxn>
                <a:cxn ang="5400000">
                  <a:pos x="wd2" y="hd2"/>
                </a:cxn>
                <a:cxn ang="10800000">
                  <a:pos x="wd2" y="hd2"/>
                </a:cxn>
                <a:cxn ang="16200000">
                  <a:pos x="wd2" y="hd2"/>
                </a:cxn>
              </a:cxnLst>
              <a:rect l="0" t="0" r="r" b="b"/>
              <a:pathLst>
                <a:path w="21600" h="21600" extrusionOk="0">
                  <a:moveTo>
                    <a:pt x="0" y="887"/>
                  </a:moveTo>
                  <a:lnTo>
                    <a:pt x="10574" y="21600"/>
                  </a:lnTo>
                  <a:lnTo>
                    <a:pt x="21600" y="0"/>
                  </a:lnTo>
                </a:path>
              </a:pathLst>
            </a:custGeom>
            <a:grpFill/>
            <a:ln w="12700" cap="flat">
              <a:solidFill>
                <a:schemeClr val="tx1"/>
              </a:solidFill>
              <a:prstDash val="solid"/>
              <a:miter lim="400000"/>
            </a:ln>
            <a:effectLst/>
          </p:spPr>
          <p:txBody>
            <a:bodyPr wrap="square" lIns="0" tIns="0" rIns="0" bIns="0" numCol="1" anchor="ctr">
              <a:noAutofit/>
            </a:bodyPr>
            <a:lstStyle/>
            <a:p>
              <a:pPr lvl="0">
                <a:defRPr sz="3200"/>
              </a:pPr>
              <a:endParaRPr sz="3200" dirty="0"/>
            </a:p>
          </p:txBody>
        </p:sp>
      </p:grpSp>
      <p:sp>
        <p:nvSpPr>
          <p:cNvPr id="3" name="Text Placeholder 2"/>
          <p:cNvSpPr>
            <a:spLocks noGrp="1"/>
          </p:cNvSpPr>
          <p:nvPr>
            <p:ph type="body" sz="quarter" idx="14"/>
          </p:nvPr>
        </p:nvSpPr>
        <p:spPr>
          <a:xfrm>
            <a:off x="8770238" y="5687568"/>
            <a:ext cx="6858893" cy="548640"/>
          </a:xfrm>
        </p:spPr>
        <p:txBody>
          <a:bodyPr anchor="ctr">
            <a:noAutofit/>
          </a:bodyPr>
          <a:lstStyle>
            <a:lvl1pPr algn="ctr">
              <a:defRPr sz="2200" b="0" i="1"/>
            </a:lvl1pPr>
            <a:lvl2pPr algn="ctr">
              <a:defRPr/>
            </a:lvl2pPr>
            <a:lvl3pPr algn="ctr">
              <a:defRPr/>
            </a:lvl3pPr>
            <a:lvl4pPr algn="ctr">
              <a:defRPr/>
            </a:lvl4pPr>
            <a:lvl5pPr algn="ctr">
              <a:defRPr/>
            </a:lvl5pPr>
          </a:lstStyle>
          <a:p>
            <a:pPr lvl="0"/>
            <a:r>
              <a:rPr lang="en-US" dirty="0"/>
              <a:t>Click to edit Master text styles</a:t>
            </a:r>
          </a:p>
        </p:txBody>
      </p:sp>
      <p:sp>
        <p:nvSpPr>
          <p:cNvPr id="4" name="Title 3"/>
          <p:cNvSpPr>
            <a:spLocks noGrp="1"/>
          </p:cNvSpPr>
          <p:nvPr>
            <p:ph type="title" hasCustomPrompt="1"/>
          </p:nvPr>
        </p:nvSpPr>
        <p:spPr>
          <a:xfrm>
            <a:off x="2981333" y="6446520"/>
            <a:ext cx="18436704" cy="914400"/>
          </a:xfrm>
        </p:spPr>
        <p:txBody>
          <a:bodyPr anchor="b"/>
          <a:lstStyle>
            <a:lvl1pPr>
              <a:defRPr sz="5600"/>
            </a:lvl1pPr>
          </a:lstStyle>
          <a:p>
            <a:r>
              <a:rPr lang="en-US" dirty="0"/>
              <a:t>CLICK TO EDIT MASTER TITLE STYLE</a:t>
            </a:r>
          </a:p>
        </p:txBody>
      </p:sp>
    </p:spTree>
    <p:extLst>
      <p:ext uri="{BB962C8B-B14F-4D97-AF65-F5344CB8AC3E}">
        <p14:creationId xmlns:p14="http://schemas.microsoft.com/office/powerpoint/2010/main" val="141389105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38640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with pg#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38306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al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6991" y="3630168"/>
            <a:ext cx="7654525" cy="1280160"/>
          </a:xfrm>
        </p:spPr>
        <p:txBody>
          <a:bodyPr anchor="b"/>
          <a:lstStyle>
            <a:lvl1pPr algn="l">
              <a:defRPr/>
            </a:lvl1pPr>
          </a:lstStyle>
          <a:p>
            <a:r>
              <a:rPr lang="en-US" dirty="0"/>
              <a:t>CLICK TO EDIT MASTER TITLE STYLE</a:t>
            </a:r>
          </a:p>
        </p:txBody>
      </p:sp>
      <p:sp>
        <p:nvSpPr>
          <p:cNvPr id="7" name="Text Placeholder 6"/>
          <p:cNvSpPr>
            <a:spLocks noGrp="1"/>
          </p:cNvSpPr>
          <p:nvPr>
            <p:ph type="body" sz="quarter" idx="14"/>
          </p:nvPr>
        </p:nvSpPr>
        <p:spPr>
          <a:xfrm>
            <a:off x="1636991" y="6839712"/>
            <a:ext cx="7654525"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6"/>
          <p:cNvSpPr>
            <a:spLocks noGrp="1"/>
          </p:cNvSpPr>
          <p:nvPr>
            <p:ph type="body" sz="quarter" idx="15"/>
          </p:nvPr>
        </p:nvSpPr>
        <p:spPr>
          <a:xfrm>
            <a:off x="1636991" y="5074920"/>
            <a:ext cx="7654525" cy="448057"/>
          </a:xfrm>
        </p:spPr>
        <p:txBody>
          <a:bodyPr/>
          <a:lstStyle>
            <a:lvl1pPr>
              <a:lnSpc>
                <a:spcPct val="100000"/>
              </a:lnSpc>
              <a:spcBef>
                <a:spcPts val="0"/>
              </a:spcBef>
              <a:defRPr sz="2200" b="0" i="1">
                <a:solidFill>
                  <a:schemeClr val="tx2"/>
                </a:solidFill>
              </a:defRPr>
            </a:lvl1pPr>
          </a:lstStyle>
          <a:p>
            <a:pPr lvl="0"/>
            <a:r>
              <a:rPr lang="en-US" dirty="0"/>
              <a:t>Click to edit Master text styles</a:t>
            </a:r>
          </a:p>
        </p:txBody>
      </p:sp>
      <p:grpSp>
        <p:nvGrpSpPr>
          <p:cNvPr id="8" name="Group 7"/>
          <p:cNvGrpSpPr/>
          <p:nvPr userDrawn="1"/>
        </p:nvGrpSpPr>
        <p:grpSpPr>
          <a:xfrm>
            <a:off x="11831943" y="12743305"/>
            <a:ext cx="713765" cy="569600"/>
            <a:chOff x="12937064" y="11955039"/>
            <a:chExt cx="713671" cy="569600"/>
          </a:xfrm>
        </p:grpSpPr>
        <p:grpSp>
          <p:nvGrpSpPr>
            <p:cNvPr id="10" name="Group 9"/>
            <p:cNvGrpSpPr/>
            <p:nvPr/>
          </p:nvGrpSpPr>
          <p:grpSpPr>
            <a:xfrm>
              <a:off x="12937064" y="11955039"/>
              <a:ext cx="710496" cy="364917"/>
              <a:chOff x="11657539" y="12049333"/>
              <a:chExt cx="710496" cy="364917"/>
            </a:xfrm>
          </p:grpSpPr>
          <p:cxnSp>
            <p:nvCxnSpPr>
              <p:cNvPr id="15" name="Straight Connector 14"/>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6" name="Straight Connector 15"/>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1" name="Group 10"/>
            <p:cNvGrpSpPr/>
            <p:nvPr/>
          </p:nvGrpSpPr>
          <p:grpSpPr>
            <a:xfrm>
              <a:off x="12940239" y="12159722"/>
              <a:ext cx="710496" cy="364917"/>
              <a:chOff x="11657539" y="12049333"/>
              <a:chExt cx="710496" cy="364917"/>
            </a:xfrm>
          </p:grpSpPr>
          <p:cxnSp>
            <p:nvCxnSpPr>
              <p:cNvPr id="12" name="Straight Connector 11"/>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Tree>
    <p:extLst>
      <p:ext uri="{BB962C8B-B14F-4D97-AF65-F5344CB8AC3E}">
        <p14:creationId xmlns:p14="http://schemas.microsoft.com/office/powerpoint/2010/main" val="714559331"/>
      </p:ext>
    </p:extLst>
  </p:cSld>
  <p:clrMapOvr>
    <a:masterClrMapping/>
  </p:clrMapOvr>
  <p:transition spd="slow">
    <p:push dir="u"/>
  </p:transition>
  <p:extLst mod="1">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al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779" y="4261103"/>
            <a:ext cx="9602450" cy="1280160"/>
          </a:xfrm>
        </p:spPr>
        <p:txBody>
          <a:bodyPr anchor="b"/>
          <a:lstStyle>
            <a:lvl1pPr algn="l">
              <a:defRPr/>
            </a:lvl1pPr>
          </a:lstStyle>
          <a:p>
            <a:r>
              <a:rPr lang="en-US" dirty="0"/>
              <a:t>CLICK TO EDIT MASTER TITLE STYLE</a:t>
            </a:r>
          </a:p>
        </p:txBody>
      </p:sp>
      <p:sp>
        <p:nvSpPr>
          <p:cNvPr id="7" name="Text Placeholder 6"/>
          <p:cNvSpPr>
            <a:spLocks noGrp="1"/>
          </p:cNvSpPr>
          <p:nvPr>
            <p:ph type="body" sz="quarter" idx="14"/>
          </p:nvPr>
        </p:nvSpPr>
        <p:spPr>
          <a:xfrm>
            <a:off x="1371779" y="6839712"/>
            <a:ext cx="960245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11831943" y="12743305"/>
            <a:ext cx="713765" cy="569600"/>
            <a:chOff x="12937064" y="11955039"/>
            <a:chExt cx="713671" cy="569600"/>
          </a:xfrm>
        </p:grpSpPr>
        <p:grpSp>
          <p:nvGrpSpPr>
            <p:cNvPr id="10" name="Group 9"/>
            <p:cNvGrpSpPr/>
            <p:nvPr/>
          </p:nvGrpSpPr>
          <p:grpSpPr>
            <a:xfrm>
              <a:off x="12937064" y="11955039"/>
              <a:ext cx="710496" cy="364917"/>
              <a:chOff x="11657539" y="12049333"/>
              <a:chExt cx="710496" cy="364917"/>
            </a:xfrm>
          </p:grpSpPr>
          <p:cxnSp>
            <p:nvCxnSpPr>
              <p:cNvPr id="15" name="Straight Connector 14"/>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6" name="Straight Connector 15"/>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1" name="Group 10"/>
            <p:cNvGrpSpPr/>
            <p:nvPr/>
          </p:nvGrpSpPr>
          <p:grpSpPr>
            <a:xfrm>
              <a:off x="12940239" y="12159722"/>
              <a:ext cx="710496" cy="364917"/>
              <a:chOff x="11657539" y="12049333"/>
              <a:chExt cx="710496" cy="364917"/>
            </a:xfrm>
          </p:grpSpPr>
          <p:cxnSp>
            <p:nvCxnSpPr>
              <p:cNvPr id="12" name="Straight Connector 11"/>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Tree>
    <p:extLst>
      <p:ext uri="{BB962C8B-B14F-4D97-AF65-F5344CB8AC3E}">
        <p14:creationId xmlns:p14="http://schemas.microsoft.com/office/powerpoint/2010/main" val="519923010"/>
      </p:ext>
    </p:extLst>
  </p:cSld>
  <p:clrMapOvr>
    <a:masterClrMapping/>
  </p:clrMapOvr>
  <p:transition spd="slow">
    <p:push dir="u"/>
  </p:transition>
  <p:extLst mod="1">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1371779" y="3566160"/>
            <a:ext cx="10364549" cy="87026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650847" y="3566160"/>
            <a:ext cx="10364549" cy="87026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113137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1371779" y="3566160"/>
            <a:ext cx="6584537" cy="87026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6430859" y="3566160"/>
            <a:ext cx="6584537" cy="87026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half" idx="13"/>
          </p:nvPr>
        </p:nvSpPr>
        <p:spPr>
          <a:xfrm>
            <a:off x="8901319" y="3566160"/>
            <a:ext cx="6584537" cy="87026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91989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0"/>
            <a:ext cx="24390065" cy="13718667"/>
          </a:xfrm>
          <a:prstGeom prst="rect">
            <a:avLst/>
          </a:prstGeom>
        </p:spPr>
      </p:pic>
      <p:sp>
        <p:nvSpPr>
          <p:cNvPr id="2" name="Title 1"/>
          <p:cNvSpPr>
            <a:spLocks noGrp="1"/>
          </p:cNvSpPr>
          <p:nvPr>
            <p:ph type="ctrTitle" hasCustomPrompt="1"/>
          </p:nvPr>
        </p:nvSpPr>
        <p:spPr>
          <a:xfrm>
            <a:off x="3048397" y="4648200"/>
            <a:ext cx="18290381" cy="2667000"/>
          </a:xfrm>
        </p:spPr>
        <p:txBody>
          <a:bodyPr anchor="b">
            <a:noAutofit/>
          </a:bodyPr>
          <a:lstStyle>
            <a:lvl1pPr algn="ctr">
              <a:defRPr sz="5600"/>
            </a:lvl1pPr>
          </a:lstStyle>
          <a:p>
            <a:r>
              <a:rPr lang="en-US" dirty="0"/>
              <a:t>CLICK TO EDIT MASTER TITLE STYLE</a:t>
            </a:r>
          </a:p>
        </p:txBody>
      </p:sp>
      <p:sp>
        <p:nvSpPr>
          <p:cNvPr id="3" name="Subtitle 2"/>
          <p:cNvSpPr>
            <a:spLocks noGrp="1"/>
          </p:cNvSpPr>
          <p:nvPr>
            <p:ph type="subTitle" idx="1" hasCustomPrompt="1"/>
          </p:nvPr>
        </p:nvSpPr>
        <p:spPr>
          <a:xfrm>
            <a:off x="3048397" y="8765427"/>
            <a:ext cx="18290381" cy="3311523"/>
          </a:xfrm>
        </p:spPr>
        <p:txBody>
          <a:bodyPr/>
          <a:lstStyle>
            <a:lvl1pPr marL="0" indent="0" algn="ctr">
              <a:buNone/>
              <a:defRPr lang="en-US" sz="2800" b="0" dirty="0">
                <a:solidFill>
                  <a:schemeClr val="tx2"/>
                </a:solidFill>
                <a:latin typeface="Arial" charset="0"/>
                <a:ea typeface="Arial" charset="0"/>
                <a:cs typeface="Arial" charset="0"/>
                <a:sym typeface="Helvetica Light"/>
              </a:defRPr>
            </a:lvl1pPr>
            <a:lvl2pPr marL="914418" indent="0" algn="ctr">
              <a:buNone/>
              <a:defRPr sz="4000"/>
            </a:lvl2pPr>
            <a:lvl3pPr marL="1828837" indent="0" algn="ctr">
              <a:buNone/>
              <a:defRPr sz="3600"/>
            </a:lvl3pPr>
            <a:lvl4pPr marL="2743255" indent="0" algn="ctr">
              <a:buNone/>
              <a:defRPr sz="3200"/>
            </a:lvl4pPr>
            <a:lvl5pPr marL="3657673" indent="0" algn="ctr">
              <a:buNone/>
              <a:defRPr sz="3200"/>
            </a:lvl5pPr>
            <a:lvl6pPr marL="4572091" indent="0" algn="ctr">
              <a:buNone/>
              <a:defRPr sz="3200"/>
            </a:lvl6pPr>
            <a:lvl7pPr marL="5486510" indent="0" algn="ctr">
              <a:buNone/>
              <a:defRPr sz="3200"/>
            </a:lvl7pPr>
            <a:lvl8pPr marL="6400928" indent="0" algn="ctr">
              <a:buNone/>
              <a:defRPr sz="3200"/>
            </a:lvl8pPr>
            <a:lvl9pPr marL="7315346" indent="0" algn="ctr">
              <a:buNone/>
              <a:defRPr sz="3200"/>
            </a:lvl9pPr>
          </a:lstStyle>
          <a:p>
            <a:r>
              <a:rPr lang="en-US" dirty="0"/>
              <a:t>CLICK TO EDIT MASTER SUBTITLE STYLE</a:t>
            </a:r>
          </a:p>
        </p:txBody>
      </p:sp>
      <p:sp>
        <p:nvSpPr>
          <p:cNvPr id="4" name="Rectangle 3"/>
          <p:cNvSpPr>
            <a:spLocks noChangeAspect="1"/>
          </p:cNvSpPr>
          <p:nvPr userDrawn="1"/>
        </p:nvSpPr>
        <p:spPr>
          <a:xfrm>
            <a:off x="11846659" y="7106023"/>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522506" y="931035"/>
            <a:ext cx="3137537" cy="1066623"/>
          </a:xfrm>
          <a:prstGeom prst="rect">
            <a:avLst/>
          </a:prstGeom>
        </p:spPr>
      </p:pic>
      <p:sp>
        <p:nvSpPr>
          <p:cNvPr id="8" name="Footer Placeholder 4"/>
          <p:cNvSpPr>
            <a:spLocks noGrp="1"/>
          </p:cNvSpPr>
          <p:nvPr>
            <p:ph type="ftr" sz="quarter" idx="10"/>
          </p:nvPr>
        </p:nvSpPr>
        <p:spPr>
          <a:xfrm>
            <a:off x="9129174" y="12573000"/>
            <a:ext cx="6120860" cy="725807"/>
          </a:xfrm>
          <a:prstGeom prst="rect">
            <a:avLst/>
          </a:prstGeom>
        </p:spPr>
        <p:txBody>
          <a:bodyPr/>
          <a:lstStyle>
            <a:lvl1pPr algn="ctr">
              <a:defRPr/>
            </a:lvl1pPr>
          </a:lstStyle>
          <a:p>
            <a:r>
              <a:rPr lang="en-US" dirty="0"/>
              <a:t>Copyright @ 2017, Epsilon. All rights reserved.</a:t>
            </a:r>
          </a:p>
        </p:txBody>
      </p:sp>
    </p:spTree>
    <p:extLst>
      <p:ext uri="{BB962C8B-B14F-4D97-AF65-F5344CB8AC3E}">
        <p14:creationId xmlns:p14="http://schemas.microsoft.com/office/powerpoint/2010/main" val="1260577458"/>
      </p:ext>
    </p:extLst>
  </p:cSld>
  <p:clrMapOvr>
    <a:masterClrMapping/>
  </p:clrMapOvr>
  <p:transition spd="slow">
    <p:push dir="u"/>
  </p:transition>
  <p:extLst mod="1">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General - 1 column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979048" y="3657601"/>
            <a:ext cx="14429079" cy="7845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11831943" y="12743305"/>
            <a:ext cx="713765" cy="569600"/>
            <a:chOff x="12937064" y="11955039"/>
            <a:chExt cx="713671" cy="569600"/>
          </a:xfrm>
        </p:grpSpPr>
        <p:grpSp>
          <p:nvGrpSpPr>
            <p:cNvPr id="9" name="Group 8"/>
            <p:cNvGrpSpPr/>
            <p:nvPr/>
          </p:nvGrpSpPr>
          <p:grpSpPr>
            <a:xfrm>
              <a:off x="12937064" y="11955039"/>
              <a:ext cx="710496" cy="364917"/>
              <a:chOff x="11657539" y="12049333"/>
              <a:chExt cx="710496" cy="364917"/>
            </a:xfrm>
          </p:grpSpPr>
          <p:cxnSp>
            <p:nvCxnSpPr>
              <p:cNvPr id="13" name="Straight Connector 12"/>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0" name="Group 9"/>
            <p:cNvGrpSpPr/>
            <p:nvPr/>
          </p:nvGrpSpPr>
          <p:grpSpPr>
            <a:xfrm>
              <a:off x="12940239" y="12159722"/>
              <a:ext cx="710496" cy="364917"/>
              <a:chOff x="11657539" y="12049333"/>
              <a:chExt cx="710496" cy="364917"/>
            </a:xfrm>
          </p:grpSpPr>
          <p:cxnSp>
            <p:nvCxnSpPr>
              <p:cNvPr id="11" name="Straight Connector 10"/>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2" name="Straight Connector 11"/>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
        <p:nvSpPr>
          <p:cNvPr id="16" name="Footer Placeholder 3"/>
          <p:cNvSpPr>
            <a:spLocks noGrp="1"/>
          </p:cNvSpPr>
          <p:nvPr>
            <p:ph type="ftr" sz="quarter" idx="3"/>
          </p:nvPr>
        </p:nvSpPr>
        <p:spPr>
          <a:xfrm>
            <a:off x="14569465" y="12871580"/>
            <a:ext cx="6120860" cy="402337"/>
          </a:xfrm>
          <a:prstGeom prst="rect">
            <a:avLst/>
          </a:prstGeom>
        </p:spPr>
        <p:txBody>
          <a:bodyPr vert="horz" lIns="91440" tIns="0" rIns="91440" bIns="0" rtlCol="0" anchor="ctr"/>
          <a:lstStyle>
            <a:lvl1pPr algn="ctr">
              <a:defRPr sz="1000">
                <a:solidFill>
                  <a:srgbClr val="898989"/>
                </a:solidFill>
              </a:defRPr>
            </a:lvl1pPr>
          </a:lstStyle>
          <a:p>
            <a:r>
              <a:rPr lang="en-US" dirty="0"/>
              <a:t>Copyright @ 2017, Epsilon. All rights reserved.</a:t>
            </a:r>
          </a:p>
        </p:txBody>
      </p:sp>
      <p:sp>
        <p:nvSpPr>
          <p:cNvPr id="15" name="Shape 761"/>
          <p:cNvSpPr/>
          <p:nvPr userDrawn="1"/>
        </p:nvSpPr>
        <p:spPr>
          <a:xfrm>
            <a:off x="11177455" y="2581450"/>
            <a:ext cx="2032265"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solidFill>
                <a:srgbClr val="00ECDC"/>
              </a:solidFill>
            </a:endParaRPr>
          </a:p>
        </p:txBody>
      </p:sp>
    </p:spTree>
    <p:extLst>
      <p:ext uri="{BB962C8B-B14F-4D97-AF65-F5344CB8AC3E}">
        <p14:creationId xmlns:p14="http://schemas.microsoft.com/office/powerpoint/2010/main" val="10730804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General - 1 column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3226220" y="3657601"/>
            <a:ext cx="17934735" cy="7845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11831943" y="12743305"/>
            <a:ext cx="713765" cy="569600"/>
            <a:chOff x="12937064" y="11955039"/>
            <a:chExt cx="713671" cy="569600"/>
          </a:xfrm>
        </p:grpSpPr>
        <p:grpSp>
          <p:nvGrpSpPr>
            <p:cNvPr id="9" name="Group 8"/>
            <p:cNvGrpSpPr/>
            <p:nvPr/>
          </p:nvGrpSpPr>
          <p:grpSpPr>
            <a:xfrm>
              <a:off x="12937064" y="11955039"/>
              <a:ext cx="710496" cy="364917"/>
              <a:chOff x="11657539" y="12049333"/>
              <a:chExt cx="710496" cy="364917"/>
            </a:xfrm>
          </p:grpSpPr>
          <p:cxnSp>
            <p:nvCxnSpPr>
              <p:cNvPr id="13" name="Straight Connector 12"/>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0" name="Group 9"/>
            <p:cNvGrpSpPr/>
            <p:nvPr/>
          </p:nvGrpSpPr>
          <p:grpSpPr>
            <a:xfrm>
              <a:off x="12940239" y="12159722"/>
              <a:ext cx="710496" cy="364917"/>
              <a:chOff x="11657539" y="12049333"/>
              <a:chExt cx="710496" cy="364917"/>
            </a:xfrm>
          </p:grpSpPr>
          <p:cxnSp>
            <p:nvCxnSpPr>
              <p:cNvPr id="11" name="Straight Connector 10"/>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2" name="Straight Connector 11"/>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
        <p:nvSpPr>
          <p:cNvPr id="16" name="Footer Placeholder 3"/>
          <p:cNvSpPr>
            <a:spLocks noGrp="1"/>
          </p:cNvSpPr>
          <p:nvPr>
            <p:ph type="ftr" sz="quarter" idx="3"/>
          </p:nvPr>
        </p:nvSpPr>
        <p:spPr>
          <a:xfrm>
            <a:off x="14569465" y="12871580"/>
            <a:ext cx="6120860" cy="402337"/>
          </a:xfrm>
          <a:prstGeom prst="rect">
            <a:avLst/>
          </a:prstGeom>
        </p:spPr>
        <p:txBody>
          <a:bodyPr vert="horz" lIns="91440" tIns="0" rIns="91440" bIns="0" rtlCol="0" anchor="ctr"/>
          <a:lstStyle>
            <a:lvl1pPr algn="ctr">
              <a:defRPr sz="1000">
                <a:solidFill>
                  <a:srgbClr val="898989"/>
                </a:solidFill>
              </a:defRPr>
            </a:lvl1pPr>
          </a:lstStyle>
          <a:p>
            <a:r>
              <a:rPr lang="en-US" dirty="0"/>
              <a:t>Copyright @ 2017, Epsilon. All rights reserved.</a:t>
            </a:r>
          </a:p>
        </p:txBody>
      </p:sp>
      <p:sp>
        <p:nvSpPr>
          <p:cNvPr id="15" name="Shape 761"/>
          <p:cNvSpPr/>
          <p:nvPr userDrawn="1"/>
        </p:nvSpPr>
        <p:spPr>
          <a:xfrm>
            <a:off x="11177455" y="2581450"/>
            <a:ext cx="2032265"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solidFill>
                <a:srgbClr val="00ECDC"/>
              </a:solidFill>
            </a:endParaRPr>
          </a:p>
        </p:txBody>
      </p:sp>
    </p:spTree>
    <p:extLst>
      <p:ext uri="{BB962C8B-B14F-4D97-AF65-F5344CB8AC3E}">
        <p14:creationId xmlns:p14="http://schemas.microsoft.com/office/powerpoint/2010/main" val="161264065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eneral - 1 column - centered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3226220" y="3657601"/>
            <a:ext cx="17934735" cy="7845552"/>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11831943" y="12743305"/>
            <a:ext cx="713765" cy="569600"/>
            <a:chOff x="12937064" y="11955039"/>
            <a:chExt cx="713671" cy="569600"/>
          </a:xfrm>
        </p:grpSpPr>
        <p:grpSp>
          <p:nvGrpSpPr>
            <p:cNvPr id="9" name="Group 8"/>
            <p:cNvGrpSpPr/>
            <p:nvPr/>
          </p:nvGrpSpPr>
          <p:grpSpPr>
            <a:xfrm>
              <a:off x="12937064" y="11955039"/>
              <a:ext cx="710496" cy="364917"/>
              <a:chOff x="11657539" y="12049333"/>
              <a:chExt cx="710496" cy="364917"/>
            </a:xfrm>
          </p:grpSpPr>
          <p:cxnSp>
            <p:nvCxnSpPr>
              <p:cNvPr id="13" name="Straight Connector 12"/>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0" name="Group 9"/>
            <p:cNvGrpSpPr/>
            <p:nvPr/>
          </p:nvGrpSpPr>
          <p:grpSpPr>
            <a:xfrm>
              <a:off x="12940239" y="12159722"/>
              <a:ext cx="710496" cy="364917"/>
              <a:chOff x="11657539" y="12049333"/>
              <a:chExt cx="710496" cy="364917"/>
            </a:xfrm>
          </p:grpSpPr>
          <p:cxnSp>
            <p:nvCxnSpPr>
              <p:cNvPr id="11" name="Straight Connector 10"/>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2" name="Straight Connector 11"/>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
        <p:nvSpPr>
          <p:cNvPr id="16" name="Shape 761"/>
          <p:cNvSpPr/>
          <p:nvPr userDrawn="1"/>
        </p:nvSpPr>
        <p:spPr>
          <a:xfrm>
            <a:off x="11177455" y="2581450"/>
            <a:ext cx="2032265"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solidFill>
                <a:srgbClr val="00ECDC"/>
              </a:solidFill>
            </a:endParaRPr>
          </a:p>
        </p:txBody>
      </p:sp>
    </p:spTree>
    <p:extLst>
      <p:ext uri="{BB962C8B-B14F-4D97-AF65-F5344CB8AC3E}">
        <p14:creationId xmlns:p14="http://schemas.microsoft.com/office/powerpoint/2010/main" val="10499203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grpSp>
        <p:nvGrpSpPr>
          <p:cNvPr id="11" name="Group 10"/>
          <p:cNvGrpSpPr/>
          <p:nvPr userDrawn="1"/>
        </p:nvGrpSpPr>
        <p:grpSpPr>
          <a:xfrm>
            <a:off x="11831943" y="12743305"/>
            <a:ext cx="713765" cy="569600"/>
            <a:chOff x="12937064" y="11955039"/>
            <a:chExt cx="713671" cy="569600"/>
          </a:xfrm>
        </p:grpSpPr>
        <p:grpSp>
          <p:nvGrpSpPr>
            <p:cNvPr id="12" name="Group 11"/>
            <p:cNvGrpSpPr/>
            <p:nvPr/>
          </p:nvGrpSpPr>
          <p:grpSpPr>
            <a:xfrm>
              <a:off x="12937064" y="11955039"/>
              <a:ext cx="710496" cy="364917"/>
              <a:chOff x="11657539" y="12049333"/>
              <a:chExt cx="710496" cy="364917"/>
            </a:xfrm>
          </p:grpSpPr>
          <p:cxnSp>
            <p:nvCxnSpPr>
              <p:cNvPr id="16" name="Straight Connector 15"/>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7" name="Straight Connector 16"/>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3" name="Group 12"/>
            <p:cNvGrpSpPr/>
            <p:nvPr/>
          </p:nvGrpSpPr>
          <p:grpSpPr>
            <a:xfrm>
              <a:off x="12940239" y="12159722"/>
              <a:ext cx="710496" cy="364917"/>
              <a:chOff x="11657539" y="12049333"/>
              <a:chExt cx="710496" cy="364917"/>
            </a:xfrm>
          </p:grpSpPr>
          <p:cxnSp>
            <p:nvCxnSpPr>
              <p:cNvPr id="14" name="Straight Connector 13"/>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5" name="Straight Connector 14"/>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
        <p:nvSpPr>
          <p:cNvPr id="19" name="Shape 761"/>
          <p:cNvSpPr/>
          <p:nvPr userDrawn="1"/>
        </p:nvSpPr>
        <p:spPr>
          <a:xfrm>
            <a:off x="11177455" y="2581450"/>
            <a:ext cx="2032265"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solidFill>
                <a:srgbClr val="00ECDC"/>
              </a:solidFill>
            </a:endParaRPr>
          </a:p>
        </p:txBody>
      </p:sp>
    </p:spTree>
    <p:extLst>
      <p:ext uri="{BB962C8B-B14F-4D97-AF65-F5344CB8AC3E}">
        <p14:creationId xmlns:p14="http://schemas.microsoft.com/office/powerpoint/2010/main" val="24386976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alt">
    <p:spTree>
      <p:nvGrpSpPr>
        <p:cNvPr id="1" name=""/>
        <p:cNvGrpSpPr/>
        <p:nvPr/>
      </p:nvGrpSpPr>
      <p:grpSpPr>
        <a:xfrm>
          <a:off x="0" y="0"/>
          <a:ext cx="0" cy="0"/>
          <a:chOff x="0" y="0"/>
          <a:chExt cx="0" cy="0"/>
        </a:xfrm>
      </p:grpSpPr>
      <p:sp>
        <p:nvSpPr>
          <p:cNvPr id="18" name="Shape 15"/>
          <p:cNvSpPr/>
          <p:nvPr userDrawn="1"/>
        </p:nvSpPr>
        <p:spPr>
          <a:xfrm>
            <a:off x="-1" y="12115800"/>
            <a:ext cx="24387177" cy="1600200"/>
          </a:xfrm>
          <a:prstGeom prst="rect">
            <a:avLst/>
          </a:prstGeom>
          <a:solidFill>
            <a:schemeClr val="tx1"/>
          </a:solidFill>
          <a:ln w="3175">
            <a:miter lim="400000"/>
          </a:ln>
        </p:spPr>
        <p:txBody>
          <a:bodyPr lIns="0" tIns="0" rIns="0" bIns="0"/>
          <a:lstStyle/>
          <a:p>
            <a:pPr lvl="0">
              <a:defRPr sz="3200">
                <a:solidFill>
                  <a:srgbClr val="EAE0BE"/>
                </a:solidFill>
              </a:defRPr>
            </a:pPr>
            <a:endParaRPr sz="3200" dirty="0"/>
          </a:p>
        </p:txBody>
      </p:sp>
      <p:sp>
        <p:nvSpPr>
          <p:cNvPr id="3" name="Title 2"/>
          <p:cNvSpPr>
            <a:spLocks noGrp="1"/>
          </p:cNvSpPr>
          <p:nvPr>
            <p:ph type="title" hasCustomPrompt="1"/>
          </p:nvPr>
        </p:nvSpPr>
        <p:spPr/>
        <p:txBody>
          <a:bodyPr/>
          <a:lstStyle/>
          <a:p>
            <a:r>
              <a:rPr lang="en-US" dirty="0"/>
              <a:t>CLICK TO EDIT MASTER TITLE STYLE</a:t>
            </a:r>
          </a:p>
        </p:txBody>
      </p:sp>
      <p:grpSp>
        <p:nvGrpSpPr>
          <p:cNvPr id="19" name="Group 18"/>
          <p:cNvGrpSpPr/>
          <p:nvPr userDrawn="1"/>
        </p:nvGrpSpPr>
        <p:grpSpPr>
          <a:xfrm>
            <a:off x="11835116" y="12731618"/>
            <a:ext cx="716940" cy="571760"/>
            <a:chOff x="0" y="0"/>
            <a:chExt cx="716844" cy="571759"/>
          </a:xfrm>
        </p:grpSpPr>
        <p:sp>
          <p:nvSpPr>
            <p:cNvPr id="20" name="Shape 16"/>
            <p:cNvSpPr/>
            <p:nvPr/>
          </p:nvSpPr>
          <p:spPr>
            <a:xfrm>
              <a:off x="0" y="205826"/>
              <a:ext cx="716845" cy="365934"/>
            </a:xfrm>
            <a:custGeom>
              <a:avLst/>
              <a:gdLst/>
              <a:ahLst/>
              <a:cxnLst>
                <a:cxn ang="0">
                  <a:pos x="wd2" y="hd2"/>
                </a:cxn>
                <a:cxn ang="5400000">
                  <a:pos x="wd2" y="hd2"/>
                </a:cxn>
                <a:cxn ang="10800000">
                  <a:pos x="wd2" y="hd2"/>
                </a:cxn>
                <a:cxn ang="16200000">
                  <a:pos x="wd2" y="hd2"/>
                </a:cxn>
              </a:cxnLst>
              <a:rect l="0" t="0" r="r" b="b"/>
              <a:pathLst>
                <a:path w="21600" h="21600" extrusionOk="0">
                  <a:moveTo>
                    <a:pt x="0" y="887"/>
                  </a:moveTo>
                  <a:lnTo>
                    <a:pt x="10574" y="21600"/>
                  </a:lnTo>
                  <a:lnTo>
                    <a:pt x="21600" y="0"/>
                  </a:lnTo>
                </a:path>
              </a:pathLst>
            </a:custGeom>
            <a:noFill/>
            <a:ln w="12700" cap="flat">
              <a:solidFill>
                <a:schemeClr val="bg1"/>
              </a:solidFill>
              <a:prstDash val="solid"/>
              <a:miter lim="400000"/>
            </a:ln>
            <a:effectLst/>
          </p:spPr>
          <p:txBody>
            <a:bodyPr wrap="square" lIns="0" tIns="0" rIns="0" bIns="0" numCol="1" anchor="ctr">
              <a:noAutofit/>
            </a:bodyPr>
            <a:lstStyle/>
            <a:p>
              <a:pPr lvl="0">
                <a:defRPr sz="3200"/>
              </a:pPr>
              <a:endParaRPr sz="3200" dirty="0"/>
            </a:p>
          </p:txBody>
        </p:sp>
        <p:sp>
          <p:nvSpPr>
            <p:cNvPr id="21" name="Shape 17"/>
            <p:cNvSpPr/>
            <p:nvPr/>
          </p:nvSpPr>
          <p:spPr>
            <a:xfrm>
              <a:off x="0" y="0"/>
              <a:ext cx="716845" cy="365933"/>
            </a:xfrm>
            <a:custGeom>
              <a:avLst/>
              <a:gdLst/>
              <a:ahLst/>
              <a:cxnLst>
                <a:cxn ang="0">
                  <a:pos x="wd2" y="hd2"/>
                </a:cxn>
                <a:cxn ang="5400000">
                  <a:pos x="wd2" y="hd2"/>
                </a:cxn>
                <a:cxn ang="10800000">
                  <a:pos x="wd2" y="hd2"/>
                </a:cxn>
                <a:cxn ang="16200000">
                  <a:pos x="wd2" y="hd2"/>
                </a:cxn>
              </a:cxnLst>
              <a:rect l="0" t="0" r="r" b="b"/>
              <a:pathLst>
                <a:path w="21600" h="21600" extrusionOk="0">
                  <a:moveTo>
                    <a:pt x="0" y="887"/>
                  </a:moveTo>
                  <a:lnTo>
                    <a:pt x="10574" y="21600"/>
                  </a:lnTo>
                  <a:lnTo>
                    <a:pt x="21600" y="0"/>
                  </a:lnTo>
                </a:path>
              </a:pathLst>
            </a:custGeom>
            <a:noFill/>
            <a:ln w="12700" cap="flat">
              <a:solidFill>
                <a:schemeClr val="bg1"/>
              </a:solidFill>
              <a:prstDash val="solid"/>
              <a:miter lim="400000"/>
            </a:ln>
            <a:effectLst/>
          </p:spPr>
          <p:txBody>
            <a:bodyPr wrap="square" lIns="0" tIns="0" rIns="0" bIns="0" numCol="1" anchor="ctr">
              <a:noAutofit/>
            </a:bodyPr>
            <a:lstStyle/>
            <a:p>
              <a:pPr lvl="0">
                <a:defRPr sz="3200"/>
              </a:pPr>
              <a:endParaRPr sz="3200" dirty="0"/>
            </a:p>
          </p:txBody>
        </p:sp>
      </p:grpSp>
      <p:sp>
        <p:nvSpPr>
          <p:cNvPr id="9" name="Shape 761"/>
          <p:cNvSpPr/>
          <p:nvPr userDrawn="1"/>
        </p:nvSpPr>
        <p:spPr>
          <a:xfrm>
            <a:off x="11177455" y="2581450"/>
            <a:ext cx="2032265"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solidFill>
                <a:srgbClr val="00ECDC"/>
              </a:solidFill>
            </a:endParaRPr>
          </a:p>
        </p:txBody>
      </p:sp>
    </p:spTree>
    <p:extLst>
      <p:ext uri="{BB962C8B-B14F-4D97-AF65-F5344CB8AC3E}">
        <p14:creationId xmlns:p14="http://schemas.microsoft.com/office/powerpoint/2010/main" val="192542009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eneral - 4 col-title-images-nav">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grpSp>
        <p:nvGrpSpPr>
          <p:cNvPr id="11" name="Group 10"/>
          <p:cNvGrpSpPr/>
          <p:nvPr userDrawn="1"/>
        </p:nvGrpSpPr>
        <p:grpSpPr>
          <a:xfrm>
            <a:off x="11831943" y="12743305"/>
            <a:ext cx="713765" cy="569600"/>
            <a:chOff x="12937064" y="11955039"/>
            <a:chExt cx="713671" cy="569600"/>
          </a:xfrm>
        </p:grpSpPr>
        <p:grpSp>
          <p:nvGrpSpPr>
            <p:cNvPr id="12" name="Group 11"/>
            <p:cNvGrpSpPr/>
            <p:nvPr/>
          </p:nvGrpSpPr>
          <p:grpSpPr>
            <a:xfrm>
              <a:off x="12937064" y="11955039"/>
              <a:ext cx="710496" cy="364917"/>
              <a:chOff x="11657539" y="12049333"/>
              <a:chExt cx="710496" cy="364917"/>
            </a:xfrm>
          </p:grpSpPr>
          <p:cxnSp>
            <p:nvCxnSpPr>
              <p:cNvPr id="16" name="Straight Connector 15"/>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7" name="Straight Connector 16"/>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nvGrpSpPr>
            <p:cNvPr id="13" name="Group 12"/>
            <p:cNvGrpSpPr/>
            <p:nvPr/>
          </p:nvGrpSpPr>
          <p:grpSpPr>
            <a:xfrm>
              <a:off x="12940239" y="12159722"/>
              <a:ext cx="710496" cy="364917"/>
              <a:chOff x="11657539" y="12049333"/>
              <a:chExt cx="710496" cy="364917"/>
            </a:xfrm>
          </p:grpSpPr>
          <p:cxnSp>
            <p:nvCxnSpPr>
              <p:cNvPr id="14" name="Straight Connector 13"/>
              <p:cNvCxnSpPr/>
              <p:nvPr/>
            </p:nvCxnSpPr>
            <p:spPr>
              <a:xfrm>
                <a:off x="11657539"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5" name="Straight Connector 14"/>
              <p:cNvCxnSpPr/>
              <p:nvPr/>
            </p:nvCxnSpPr>
            <p:spPr>
              <a:xfrm flipH="1">
                <a:off x="12009612" y="12049333"/>
                <a:ext cx="358423" cy="364917"/>
              </a:xfrm>
              <a:prstGeom prst="line">
                <a:avLst/>
              </a:prstGeom>
              <a:noFill/>
              <a:ln w="12700" cap="flat">
                <a:solidFill>
                  <a:schemeClr val="tx1"/>
                </a:solidFill>
                <a:prstDash val="solid"/>
                <a:miter lim="400000"/>
              </a:ln>
              <a:effectLst/>
            </p:spPr>
            <p:style>
              <a:lnRef idx="0">
                <a:scrgbClr r="0" g="0" b="0"/>
              </a:lnRef>
              <a:fillRef idx="0">
                <a:scrgbClr r="0" g="0" b="0"/>
              </a:fillRef>
              <a:effectRef idx="0">
                <a:scrgbClr r="0" g="0" b="0"/>
              </a:effectRef>
              <a:fontRef idx="none"/>
            </p:style>
          </p:cxnSp>
        </p:grpSp>
      </p:grpSp>
      <p:sp>
        <p:nvSpPr>
          <p:cNvPr id="18" name="Picture Placeholder 4"/>
          <p:cNvSpPr>
            <a:spLocks noGrp="1"/>
          </p:cNvSpPr>
          <p:nvPr>
            <p:ph type="pic" sz="quarter" idx="10"/>
          </p:nvPr>
        </p:nvSpPr>
        <p:spPr>
          <a:xfrm>
            <a:off x="2337104" y="3681897"/>
            <a:ext cx="3467551" cy="3467100"/>
          </a:xfrm>
          <a:prstGeom prst="rect">
            <a:avLst/>
          </a:prstGeom>
          <a:noFill/>
        </p:spPr>
        <p:txBody>
          <a:bodyPr/>
          <a:lstStyle>
            <a:lvl1pPr>
              <a:defRPr sz="1800"/>
            </a:lvl1pPr>
          </a:lstStyle>
          <a:p>
            <a:endParaRPr lang="en-US" dirty="0"/>
          </a:p>
        </p:txBody>
      </p:sp>
      <p:sp>
        <p:nvSpPr>
          <p:cNvPr id="19" name="Picture Placeholder 4"/>
          <p:cNvSpPr>
            <a:spLocks noGrp="1"/>
          </p:cNvSpPr>
          <p:nvPr>
            <p:ph type="pic" sz="quarter" idx="11"/>
          </p:nvPr>
        </p:nvSpPr>
        <p:spPr>
          <a:xfrm>
            <a:off x="7764944" y="3681897"/>
            <a:ext cx="3467551" cy="3467100"/>
          </a:xfrm>
          <a:prstGeom prst="rect">
            <a:avLst/>
          </a:prstGeom>
          <a:noFill/>
        </p:spPr>
        <p:txBody>
          <a:bodyPr/>
          <a:lstStyle>
            <a:lvl1pPr>
              <a:defRPr sz="1800"/>
            </a:lvl1pPr>
          </a:lstStyle>
          <a:p>
            <a:endParaRPr lang="en-US" dirty="0"/>
          </a:p>
        </p:txBody>
      </p:sp>
      <p:sp>
        <p:nvSpPr>
          <p:cNvPr id="20" name="Picture Placeholder 4"/>
          <p:cNvSpPr>
            <a:spLocks noGrp="1"/>
          </p:cNvSpPr>
          <p:nvPr>
            <p:ph type="pic" sz="quarter" idx="14"/>
          </p:nvPr>
        </p:nvSpPr>
        <p:spPr>
          <a:xfrm>
            <a:off x="13192784" y="3681897"/>
            <a:ext cx="3467551" cy="3467100"/>
          </a:xfrm>
          <a:prstGeom prst="rect">
            <a:avLst/>
          </a:prstGeom>
          <a:noFill/>
        </p:spPr>
        <p:txBody>
          <a:bodyPr/>
          <a:lstStyle>
            <a:lvl1pPr>
              <a:defRPr sz="1800"/>
            </a:lvl1pPr>
          </a:lstStyle>
          <a:p>
            <a:endParaRPr lang="en-US" dirty="0"/>
          </a:p>
        </p:txBody>
      </p:sp>
      <p:sp>
        <p:nvSpPr>
          <p:cNvPr id="21" name="Picture Placeholder 4"/>
          <p:cNvSpPr>
            <a:spLocks noGrp="1"/>
          </p:cNvSpPr>
          <p:nvPr>
            <p:ph type="pic" sz="quarter" idx="15"/>
          </p:nvPr>
        </p:nvSpPr>
        <p:spPr>
          <a:xfrm>
            <a:off x="18620624" y="3681897"/>
            <a:ext cx="3467551" cy="3467100"/>
          </a:xfrm>
          <a:prstGeom prst="rect">
            <a:avLst/>
          </a:prstGeom>
          <a:noFill/>
        </p:spPr>
        <p:txBody>
          <a:bodyPr/>
          <a:lstStyle>
            <a:lvl1pPr>
              <a:defRPr sz="1800"/>
            </a:lvl1pPr>
          </a:lstStyle>
          <a:p>
            <a:endParaRPr lang="en-US" dirty="0"/>
          </a:p>
        </p:txBody>
      </p:sp>
      <p:sp>
        <p:nvSpPr>
          <p:cNvPr id="6" name="Text Placeholder 5"/>
          <p:cNvSpPr>
            <a:spLocks noGrp="1"/>
          </p:cNvSpPr>
          <p:nvPr>
            <p:ph type="body" sz="quarter" idx="16"/>
          </p:nvPr>
        </p:nvSpPr>
        <p:spPr>
          <a:xfrm>
            <a:off x="2337104" y="7569200"/>
            <a:ext cx="4846951" cy="43891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5"/>
          <p:cNvSpPr>
            <a:spLocks noGrp="1"/>
          </p:cNvSpPr>
          <p:nvPr>
            <p:ph type="body" sz="quarter" idx="17"/>
          </p:nvPr>
        </p:nvSpPr>
        <p:spPr>
          <a:xfrm>
            <a:off x="7764944" y="7569200"/>
            <a:ext cx="4846951"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5"/>
          <p:cNvSpPr>
            <a:spLocks noGrp="1"/>
          </p:cNvSpPr>
          <p:nvPr>
            <p:ph type="body" sz="quarter" idx="18"/>
          </p:nvPr>
        </p:nvSpPr>
        <p:spPr>
          <a:xfrm>
            <a:off x="13192784" y="7594600"/>
            <a:ext cx="4846951"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5"/>
          <p:cNvSpPr>
            <a:spLocks noGrp="1"/>
          </p:cNvSpPr>
          <p:nvPr>
            <p:ph type="body" sz="quarter" idx="19"/>
          </p:nvPr>
        </p:nvSpPr>
        <p:spPr>
          <a:xfrm>
            <a:off x="18620624" y="7594600"/>
            <a:ext cx="4846951" cy="438912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hape 761"/>
          <p:cNvSpPr/>
          <p:nvPr userDrawn="1"/>
        </p:nvSpPr>
        <p:spPr>
          <a:xfrm>
            <a:off x="11177455" y="2581450"/>
            <a:ext cx="2032265"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solidFill>
                <a:srgbClr val="00ECDC"/>
              </a:solidFill>
            </a:endParaRPr>
          </a:p>
        </p:txBody>
      </p:sp>
    </p:spTree>
    <p:extLst>
      <p:ext uri="{BB962C8B-B14F-4D97-AF65-F5344CB8AC3E}">
        <p14:creationId xmlns:p14="http://schemas.microsoft.com/office/powerpoint/2010/main" val="136021451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sual Divider cyan bkgd-black title nav">
    <p:bg>
      <p:bgPr>
        <a:solidFill>
          <a:schemeClr val="accent1"/>
        </a:solidFill>
        <a:effectLst/>
      </p:bgPr>
    </p:bg>
    <p:spTree>
      <p:nvGrpSpPr>
        <p:cNvPr id="1" name=""/>
        <p:cNvGrpSpPr/>
        <p:nvPr/>
      </p:nvGrpSpPr>
      <p:grpSpPr>
        <a:xfrm>
          <a:off x="0" y="0"/>
          <a:ext cx="0" cy="0"/>
          <a:chOff x="0" y="0"/>
          <a:chExt cx="0" cy="0"/>
        </a:xfrm>
      </p:grpSpPr>
      <p:sp>
        <p:nvSpPr>
          <p:cNvPr id="15" name="Shape 15"/>
          <p:cNvSpPr/>
          <p:nvPr userDrawn="1"/>
        </p:nvSpPr>
        <p:spPr>
          <a:xfrm>
            <a:off x="-1" y="12319000"/>
            <a:ext cx="24387177" cy="1397000"/>
          </a:xfrm>
          <a:prstGeom prst="rect">
            <a:avLst/>
          </a:prstGeom>
          <a:solidFill>
            <a:schemeClr val="tx1"/>
          </a:solidFill>
          <a:ln w="3175">
            <a:miter lim="400000"/>
          </a:ln>
        </p:spPr>
        <p:txBody>
          <a:bodyPr lIns="0" tIns="0" rIns="0" bIns="0"/>
          <a:lstStyle/>
          <a:p>
            <a:pPr lvl="0">
              <a:defRPr sz="3200">
                <a:solidFill>
                  <a:srgbClr val="EAE0BE"/>
                </a:solidFill>
              </a:defRPr>
            </a:pPr>
            <a:endParaRPr sz="3200" dirty="0"/>
          </a:p>
        </p:txBody>
      </p:sp>
      <p:grpSp>
        <p:nvGrpSpPr>
          <p:cNvPr id="16" name="Group 15"/>
          <p:cNvGrpSpPr/>
          <p:nvPr userDrawn="1"/>
        </p:nvGrpSpPr>
        <p:grpSpPr>
          <a:xfrm>
            <a:off x="11831943" y="12743305"/>
            <a:ext cx="713765" cy="569600"/>
            <a:chOff x="12937064" y="11955039"/>
            <a:chExt cx="713671" cy="569600"/>
          </a:xfrm>
        </p:grpSpPr>
        <p:grpSp>
          <p:nvGrpSpPr>
            <p:cNvPr id="17" name="Group 16"/>
            <p:cNvGrpSpPr/>
            <p:nvPr/>
          </p:nvGrpSpPr>
          <p:grpSpPr>
            <a:xfrm>
              <a:off x="12937064" y="11955039"/>
              <a:ext cx="710496" cy="364917"/>
              <a:chOff x="11657539" y="12049333"/>
              <a:chExt cx="710496" cy="364917"/>
            </a:xfrm>
          </p:grpSpPr>
          <p:cxnSp>
            <p:nvCxnSpPr>
              <p:cNvPr id="21" name="Straight Connector 20"/>
              <p:cNvCxnSpPr/>
              <p:nvPr/>
            </p:nvCxnSpPr>
            <p:spPr>
              <a:xfrm>
                <a:off x="11657539"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cxnSp>
            <p:nvCxnSpPr>
              <p:cNvPr id="22" name="Straight Connector 21"/>
              <p:cNvCxnSpPr/>
              <p:nvPr/>
            </p:nvCxnSpPr>
            <p:spPr>
              <a:xfrm flipH="1">
                <a:off x="12009612"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grpSp>
        <p:grpSp>
          <p:nvGrpSpPr>
            <p:cNvPr id="18" name="Group 17"/>
            <p:cNvGrpSpPr/>
            <p:nvPr/>
          </p:nvGrpSpPr>
          <p:grpSpPr>
            <a:xfrm>
              <a:off x="12940239" y="12159722"/>
              <a:ext cx="710496" cy="364917"/>
              <a:chOff x="11657539" y="12049333"/>
              <a:chExt cx="710496" cy="364917"/>
            </a:xfrm>
          </p:grpSpPr>
          <p:cxnSp>
            <p:nvCxnSpPr>
              <p:cNvPr id="19" name="Straight Connector 18"/>
              <p:cNvCxnSpPr/>
              <p:nvPr/>
            </p:nvCxnSpPr>
            <p:spPr>
              <a:xfrm>
                <a:off x="11657539"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12009612" y="12049333"/>
                <a:ext cx="358423" cy="364917"/>
              </a:xfrm>
              <a:prstGeom prst="line">
                <a:avLst/>
              </a:prstGeom>
              <a:noFill/>
              <a:ln w="12700" cap="flat">
                <a:solidFill>
                  <a:schemeClr val="accent1"/>
                </a:solidFill>
                <a:prstDash val="solid"/>
                <a:miter lim="400000"/>
              </a:ln>
              <a:effectLst/>
            </p:spPr>
            <p:style>
              <a:lnRef idx="0">
                <a:scrgbClr r="0" g="0" b="0"/>
              </a:lnRef>
              <a:fillRef idx="0">
                <a:scrgbClr r="0" g="0" b="0"/>
              </a:fillRef>
              <a:effectRef idx="0">
                <a:scrgbClr r="0" g="0" b="0"/>
              </a:effectRef>
              <a:fontRef idx="none"/>
            </p:style>
          </p:cxnSp>
        </p:grpSp>
      </p:grpSp>
      <p:sp>
        <p:nvSpPr>
          <p:cNvPr id="14" name="Title 2"/>
          <p:cNvSpPr>
            <a:spLocks noGrp="1"/>
          </p:cNvSpPr>
          <p:nvPr>
            <p:ph type="title" hasCustomPrompt="1"/>
          </p:nvPr>
        </p:nvSpPr>
        <p:spPr>
          <a:xfrm>
            <a:off x="1676619" y="5739466"/>
            <a:ext cx="21033938" cy="917572"/>
          </a:xfrm>
        </p:spPr>
        <p:txBody>
          <a:bodyPr/>
          <a:lstStyle>
            <a:lvl1pPr>
              <a:defRPr>
                <a:solidFill>
                  <a:schemeClr val="tx1"/>
                </a:solidFill>
              </a:defRPr>
            </a:lvl1pPr>
          </a:lstStyle>
          <a:p>
            <a:r>
              <a:rPr lang="en-US" dirty="0"/>
              <a:t>CLICK TO EDIT MASTER TITLE STYLE</a:t>
            </a:r>
          </a:p>
        </p:txBody>
      </p:sp>
      <p:sp>
        <p:nvSpPr>
          <p:cNvPr id="25" name="Text Placeholder 2"/>
          <p:cNvSpPr>
            <a:spLocks noGrp="1"/>
          </p:cNvSpPr>
          <p:nvPr>
            <p:ph type="body" sz="quarter" idx="14"/>
          </p:nvPr>
        </p:nvSpPr>
        <p:spPr>
          <a:xfrm>
            <a:off x="4058179" y="7874481"/>
            <a:ext cx="16232713" cy="3254482"/>
          </a:xfrm>
        </p:spPr>
        <p:txBody>
          <a:bodyPr/>
          <a:lstStyle>
            <a:lvl1pPr algn="ctr">
              <a:defRPr sz="3000" b="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449788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779" y="1264026"/>
            <a:ext cx="21646667" cy="917572"/>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371779" y="3657601"/>
            <a:ext cx="21646667" cy="78455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E7DBC44D-2D04-8D49-AB54-0754C2FC628C}"/>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21687881" y="12922686"/>
            <a:ext cx="1183494" cy="402337"/>
          </a:xfrm>
          <a:prstGeom prst="rect">
            <a:avLst/>
          </a:prstGeom>
          <a:noFill/>
          <a:ln>
            <a:noFill/>
          </a:ln>
        </p:spPr>
      </p:pic>
      <p:sp>
        <p:nvSpPr>
          <p:cNvPr id="8" name="Slide Number Placeholder 10">
            <a:extLst>
              <a:ext uri="{FF2B5EF4-FFF2-40B4-BE49-F238E27FC236}">
                <a16:creationId xmlns:a16="http://schemas.microsoft.com/office/drawing/2014/main" id="{9DB1C22A-CE3F-9347-B97E-CE444A36373A}"/>
              </a:ext>
            </a:extLst>
          </p:cNvPr>
          <p:cNvSpPr txBox="1">
            <a:spLocks/>
          </p:cNvSpPr>
          <p:nvPr userDrawn="1"/>
        </p:nvSpPr>
        <p:spPr>
          <a:xfrm>
            <a:off x="23018446" y="12898622"/>
            <a:ext cx="895815" cy="401471"/>
          </a:xfrm>
          <a:prstGeom prst="rect">
            <a:avLst/>
          </a:prstGeom>
        </p:spPr>
        <p:txBody>
          <a:bodyPr vert="horz" lIns="91440" tIns="45720" rIns="91440" bIns="45720" rtlCol="0" anchor="ctr"/>
          <a:lstStyle>
            <a:lvl1pPr algn="r" defTabSz="584200">
              <a:defRPr sz="2400">
                <a:solidFill>
                  <a:schemeClr val="tx1">
                    <a:tint val="75000"/>
                  </a:schemeClr>
                </a:solidFill>
                <a:latin typeface="Arial" charset="0"/>
                <a:ea typeface="Arial" charset="0"/>
                <a:cs typeface="Arial" charset="0"/>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marL="0" marR="0" lvl="0" indent="0" algn="r" defTabSz="584200" eaLnBrk="1" fontAlgn="auto" latinLnBrk="0" hangingPunct="1">
              <a:lnSpc>
                <a:spcPct val="100000"/>
              </a:lnSpc>
              <a:spcBef>
                <a:spcPts val="0"/>
              </a:spcBef>
              <a:spcAft>
                <a:spcPts val="0"/>
              </a:spcAft>
              <a:buClrTx/>
              <a:buSzTx/>
              <a:buFontTx/>
              <a:buNone/>
              <a:tabLst/>
              <a:defRPr/>
            </a:pPr>
            <a:fld id="{AE4B678F-32B1-3546-9B65-9AE99DB18E33}" type="slidenum">
              <a:rPr kumimoji="0" lang="en-US" sz="2400" b="0" i="0" u="none" strike="noStrike" kern="0" cap="none" spc="0" normalizeH="0" baseline="0" noProof="0" smtClean="0">
                <a:ln>
                  <a:noFill/>
                </a:ln>
                <a:solidFill>
                  <a:srgbClr val="000000">
                    <a:tint val="75000"/>
                  </a:srgbClr>
                </a:solidFill>
                <a:effectLst/>
                <a:uLnTx/>
                <a:uFillTx/>
                <a:latin typeface="Arial" charset="0"/>
                <a:ea typeface="Arial" charset="0"/>
                <a:cs typeface="Arial" charset="0"/>
                <a:sym typeface="Helvetica Light"/>
              </a:rPr>
              <a:pPr marL="0" marR="0" lvl="0" indent="0" algn="r" defTabSz="584200" eaLnBrk="1" fontAlgn="auto" latinLnBrk="0" hangingPunct="1">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tint val="75000"/>
                </a:srgbClr>
              </a:solidFill>
              <a:effectLst/>
              <a:uLnTx/>
              <a:uFillTx/>
              <a:latin typeface="Arial" charset="0"/>
              <a:ea typeface="Arial" charset="0"/>
              <a:cs typeface="Arial" charset="0"/>
              <a:sym typeface="Helvetica Light"/>
            </a:endParaRPr>
          </a:p>
        </p:txBody>
      </p:sp>
      <p:pic>
        <p:nvPicPr>
          <p:cNvPr id="10" name="Shape 131" descr="GIA_Logo_2Color.eps">
            <a:extLst>
              <a:ext uri="{FF2B5EF4-FFF2-40B4-BE49-F238E27FC236}">
                <a16:creationId xmlns:a16="http://schemas.microsoft.com/office/drawing/2014/main" id="{A737F78C-E953-8D47-9A53-43FDAAE27AD1}"/>
              </a:ext>
            </a:extLst>
          </p:cNvPr>
          <p:cNvPicPr preferRelativeResize="0"/>
          <p:nvPr userDrawn="1"/>
        </p:nvPicPr>
        <p:blipFill rotWithShape="1">
          <a:blip r:embed="rId22" cstate="email">
            <a:alphaModFix/>
            <a:extLst>
              <a:ext uri="{28A0092B-C50C-407E-A947-70E740481C1C}">
                <a14:useLocalDpi xmlns:a14="http://schemas.microsoft.com/office/drawing/2010/main"/>
              </a:ext>
            </a:extLst>
          </a:blip>
          <a:srcRect/>
          <a:stretch/>
        </p:blipFill>
        <p:spPr>
          <a:xfrm>
            <a:off x="19820238" y="12817284"/>
            <a:ext cx="1621716" cy="554155"/>
          </a:xfrm>
          <a:prstGeom prst="rect">
            <a:avLst/>
          </a:prstGeom>
          <a:noFill/>
          <a:ln>
            <a:noFill/>
          </a:ln>
        </p:spPr>
      </p:pic>
    </p:spTree>
    <p:extLst>
      <p:ext uri="{BB962C8B-B14F-4D97-AF65-F5344CB8AC3E}">
        <p14:creationId xmlns:p14="http://schemas.microsoft.com/office/powerpoint/2010/main" val="1638654276"/>
      </p:ext>
    </p:extLst>
  </p:cSld>
  <p:clrMap bg1="lt1" tx1="dk1" bg2="lt2" tx2="dk2" accent1="accent1" accent2="accent2" accent3="accent3" accent4="accent4" accent5="accent5" accent6="accent6" hlink="hlink" folHlink="folHlink"/>
  <p:sldLayoutIdLst>
    <p:sldLayoutId id="2147483764" r:id="rId1"/>
    <p:sldLayoutId id="2147483789" r:id="rId2"/>
    <p:sldLayoutId id="2147483769" r:id="rId3"/>
    <p:sldLayoutId id="2147483770" r:id="rId4"/>
    <p:sldLayoutId id="2147483771" r:id="rId5"/>
    <p:sldLayoutId id="2147483660" r:id="rId6"/>
    <p:sldLayoutId id="2147483772" r:id="rId7"/>
    <p:sldLayoutId id="2147483773" r:id="rId8"/>
    <p:sldLayoutId id="2147483750" r:id="rId9"/>
    <p:sldLayoutId id="2147483779" r:id="rId10"/>
    <p:sldLayoutId id="2147483778" r:id="rId11"/>
    <p:sldLayoutId id="2147483751" r:id="rId12"/>
    <p:sldLayoutId id="2147483784" r:id="rId13"/>
    <p:sldLayoutId id="2147483661" r:id="rId14"/>
    <p:sldLayoutId id="2147483786" r:id="rId15"/>
    <p:sldLayoutId id="2147483788" r:id="rId16"/>
    <p:sldLayoutId id="2147483792" r:id="rId17"/>
    <p:sldLayoutId id="2147483790" r:id="rId18"/>
    <p:sldLayoutId id="2147483791" r:id="rId19"/>
  </p:sldLayoutIdLst>
  <p:transition spd="slow">
    <p:push dir="u"/>
  </p:transition>
  <p:hf hdr="0" ftr="0" dt="0"/>
  <p:txStyles>
    <p:titleStyle>
      <a:lvl1pPr algn="ctr" defTabSz="1828837" rtl="0" eaLnBrk="1" latinLnBrk="0" hangingPunct="1">
        <a:lnSpc>
          <a:spcPct val="90000"/>
        </a:lnSpc>
        <a:spcBef>
          <a:spcPct val="0"/>
        </a:spcBef>
        <a:buNone/>
        <a:defRPr sz="5600" b="0" i="0" kern="1200" cap="all" baseline="0">
          <a:solidFill>
            <a:schemeClr val="tx1"/>
          </a:solidFill>
          <a:latin typeface="Avenir Next Heavy" charset="0"/>
          <a:ea typeface="Avenir Next Heavy" charset="0"/>
          <a:cs typeface="Avenir Next Heavy" charset="0"/>
        </a:defRPr>
      </a:lvl1pPr>
    </p:titleStyle>
    <p:bodyStyle>
      <a:lvl1pPr marL="0" indent="0" algn="l" defTabSz="1828837" rtl="0" eaLnBrk="1" latinLnBrk="0" hangingPunct="1">
        <a:lnSpc>
          <a:spcPct val="105000"/>
        </a:lnSpc>
        <a:spcBef>
          <a:spcPts val="300"/>
        </a:spcBef>
        <a:spcAft>
          <a:spcPts val="1000"/>
        </a:spcAft>
        <a:buFont typeface="Arial"/>
        <a:buNone/>
        <a:defRPr lang="en-US" sz="2400" b="1" kern="1200" dirty="0" smtClean="0">
          <a:solidFill>
            <a:schemeClr val="tx2"/>
          </a:solidFill>
          <a:latin typeface="+mj-lt"/>
          <a:ea typeface="Arial" charset="0"/>
          <a:cs typeface="Arial" charset="0"/>
          <a:sym typeface="Raleway Regular"/>
        </a:defRPr>
      </a:lvl1pPr>
      <a:lvl2pPr marL="0" indent="0" algn="l" defTabSz="1828837" rtl="0" eaLnBrk="1" latinLnBrk="0" hangingPunct="1">
        <a:lnSpc>
          <a:spcPct val="105000"/>
        </a:lnSpc>
        <a:spcBef>
          <a:spcPts val="900"/>
        </a:spcBef>
        <a:spcAft>
          <a:spcPts val="1000"/>
        </a:spcAft>
        <a:buFont typeface="Arial"/>
        <a:buNone/>
        <a:tabLst/>
        <a:defRPr lang="en-US" sz="2400" kern="1200" dirty="0" smtClean="0">
          <a:solidFill>
            <a:schemeClr val="tx2"/>
          </a:solidFill>
          <a:latin typeface="+mn-lt"/>
          <a:ea typeface="Arial" charset="0"/>
          <a:cs typeface="Arial" charset="0"/>
          <a:sym typeface="Raleway Regular"/>
        </a:defRPr>
      </a:lvl2pPr>
      <a:lvl3pPr marL="320046" indent="-320046" algn="l" defTabSz="1828837" rtl="0" eaLnBrk="1" latinLnBrk="0" hangingPunct="1">
        <a:lnSpc>
          <a:spcPct val="105000"/>
        </a:lnSpc>
        <a:spcBef>
          <a:spcPts val="0"/>
        </a:spcBef>
        <a:spcAft>
          <a:spcPts val="1000"/>
        </a:spcAft>
        <a:buFont typeface="Arial"/>
        <a:buChar char="•"/>
        <a:tabLst/>
        <a:defRPr lang="en-US" sz="2400" kern="1200" dirty="0" smtClean="0">
          <a:solidFill>
            <a:schemeClr val="tx2"/>
          </a:solidFill>
          <a:latin typeface="+mn-lt"/>
          <a:ea typeface="Arial" charset="0"/>
          <a:cs typeface="Arial" charset="0"/>
          <a:sym typeface="Raleway Regular"/>
        </a:defRPr>
      </a:lvl3pPr>
      <a:lvl4pPr marL="640093" indent="-320046" algn="l" defTabSz="1828837" rtl="0" eaLnBrk="1" latinLnBrk="0" hangingPunct="1">
        <a:lnSpc>
          <a:spcPct val="105000"/>
        </a:lnSpc>
        <a:spcBef>
          <a:spcPts val="0"/>
        </a:spcBef>
        <a:spcAft>
          <a:spcPts val="700"/>
        </a:spcAft>
        <a:buFont typeface=".AppleSystemUIFont" charset="-120"/>
        <a:buChar char="-"/>
        <a:tabLst/>
        <a:defRPr sz="2400" kern="1200">
          <a:solidFill>
            <a:schemeClr val="tx2"/>
          </a:solidFill>
          <a:latin typeface="+mn-lt"/>
          <a:ea typeface="+mn-ea"/>
          <a:cs typeface="+mn-cs"/>
        </a:defRPr>
      </a:lvl4pPr>
      <a:lvl5pPr marL="0" indent="0" algn="l" defTabSz="1828837" rtl="0" eaLnBrk="1" latinLnBrk="0" hangingPunct="1">
        <a:lnSpc>
          <a:spcPct val="105000"/>
        </a:lnSpc>
        <a:spcBef>
          <a:spcPts val="300"/>
        </a:spcBef>
        <a:spcAft>
          <a:spcPts val="2100"/>
        </a:spcAft>
        <a:buFont typeface="Courier New" charset="0"/>
        <a:buNone/>
        <a:tabLst/>
        <a:defRPr sz="3200" kern="1200">
          <a:solidFill>
            <a:schemeClr val="tx2"/>
          </a:solidFill>
          <a:latin typeface="+mn-lt"/>
          <a:ea typeface="+mn-ea"/>
          <a:cs typeface="+mn-cs"/>
        </a:defRPr>
      </a:lvl5pPr>
      <a:lvl6pPr marL="5029301" indent="-457209" algn="l" defTabSz="1828837" rtl="0" eaLnBrk="1" latinLnBrk="0" hangingPunct="1">
        <a:lnSpc>
          <a:spcPct val="90000"/>
        </a:lnSpc>
        <a:spcBef>
          <a:spcPts val="1000"/>
        </a:spcBef>
        <a:buFont typeface="Arial"/>
        <a:buChar char="•"/>
        <a:defRPr sz="3600" kern="1200">
          <a:solidFill>
            <a:schemeClr val="tx1"/>
          </a:solidFill>
          <a:latin typeface="+mn-lt"/>
          <a:ea typeface="+mn-ea"/>
          <a:cs typeface="+mn-cs"/>
        </a:defRPr>
      </a:lvl6pPr>
      <a:lvl7pPr marL="5943719" indent="-457209" algn="l" defTabSz="1828837" rtl="0" eaLnBrk="1" latinLnBrk="0" hangingPunct="1">
        <a:lnSpc>
          <a:spcPct val="90000"/>
        </a:lnSpc>
        <a:spcBef>
          <a:spcPts val="1000"/>
        </a:spcBef>
        <a:buFont typeface="Arial"/>
        <a:buChar char="•"/>
        <a:defRPr sz="3600" kern="1200">
          <a:solidFill>
            <a:schemeClr val="tx1"/>
          </a:solidFill>
          <a:latin typeface="+mn-lt"/>
          <a:ea typeface="+mn-ea"/>
          <a:cs typeface="+mn-cs"/>
        </a:defRPr>
      </a:lvl7pPr>
      <a:lvl8pPr marL="6858137" indent="-457209" algn="l" defTabSz="1828837" rtl="0" eaLnBrk="1" latinLnBrk="0" hangingPunct="1">
        <a:lnSpc>
          <a:spcPct val="90000"/>
        </a:lnSpc>
        <a:spcBef>
          <a:spcPts val="1000"/>
        </a:spcBef>
        <a:buFont typeface="Arial"/>
        <a:buChar char="•"/>
        <a:defRPr sz="3600" kern="1200">
          <a:solidFill>
            <a:schemeClr val="tx1"/>
          </a:solidFill>
          <a:latin typeface="+mn-lt"/>
          <a:ea typeface="+mn-ea"/>
          <a:cs typeface="+mn-cs"/>
        </a:defRPr>
      </a:lvl8pPr>
      <a:lvl9pPr marL="7772555" indent="-457209" algn="l" defTabSz="1828837" rtl="0" eaLnBrk="1" latinLnBrk="0" hangingPunct="1">
        <a:lnSpc>
          <a:spcPct val="90000"/>
        </a:lnSpc>
        <a:spcBef>
          <a:spcPts val="1000"/>
        </a:spcBef>
        <a:buFont typeface="Arial"/>
        <a:buChar char="•"/>
        <a:defRPr sz="3600" kern="1200">
          <a:solidFill>
            <a:schemeClr val="tx1"/>
          </a:solidFill>
          <a:latin typeface="+mn-lt"/>
          <a:ea typeface="+mn-ea"/>
          <a:cs typeface="+mn-cs"/>
        </a:defRPr>
      </a:lvl9pPr>
    </p:bodyStyle>
    <p:otherStyle>
      <a:defPPr>
        <a:defRPr lang="en-US"/>
      </a:defPPr>
      <a:lvl1pPr marL="0" algn="l" defTabSz="1828837" rtl="0" eaLnBrk="1" latinLnBrk="0" hangingPunct="1">
        <a:defRPr sz="3600" kern="1200">
          <a:solidFill>
            <a:schemeClr val="tx1"/>
          </a:solidFill>
          <a:latin typeface="+mn-lt"/>
          <a:ea typeface="+mn-ea"/>
          <a:cs typeface="+mn-cs"/>
        </a:defRPr>
      </a:lvl1pPr>
      <a:lvl2pPr marL="914418" algn="l" defTabSz="1828837" rtl="0" eaLnBrk="1" latinLnBrk="0" hangingPunct="1">
        <a:defRPr sz="3600" kern="1200">
          <a:solidFill>
            <a:schemeClr val="tx1"/>
          </a:solidFill>
          <a:latin typeface="+mn-lt"/>
          <a:ea typeface="+mn-ea"/>
          <a:cs typeface="+mn-cs"/>
        </a:defRPr>
      </a:lvl2pPr>
      <a:lvl3pPr marL="1828837" algn="l" defTabSz="1828837" rtl="0" eaLnBrk="1" latinLnBrk="0" hangingPunct="1">
        <a:defRPr sz="3600" kern="1200">
          <a:solidFill>
            <a:schemeClr val="tx1"/>
          </a:solidFill>
          <a:latin typeface="+mn-lt"/>
          <a:ea typeface="+mn-ea"/>
          <a:cs typeface="+mn-cs"/>
        </a:defRPr>
      </a:lvl3pPr>
      <a:lvl4pPr marL="2743255" algn="l" defTabSz="1828837" rtl="0" eaLnBrk="1" latinLnBrk="0" hangingPunct="1">
        <a:defRPr sz="3600" kern="1200">
          <a:solidFill>
            <a:schemeClr val="tx1"/>
          </a:solidFill>
          <a:latin typeface="+mn-lt"/>
          <a:ea typeface="+mn-ea"/>
          <a:cs typeface="+mn-cs"/>
        </a:defRPr>
      </a:lvl4pPr>
      <a:lvl5pPr marL="3657673" algn="l" defTabSz="1828837" rtl="0" eaLnBrk="1" latinLnBrk="0" hangingPunct="1">
        <a:defRPr sz="3600" kern="1200">
          <a:solidFill>
            <a:schemeClr val="tx1"/>
          </a:solidFill>
          <a:latin typeface="+mn-lt"/>
          <a:ea typeface="+mn-ea"/>
          <a:cs typeface="+mn-cs"/>
        </a:defRPr>
      </a:lvl5pPr>
      <a:lvl6pPr marL="4572091" algn="l" defTabSz="1828837" rtl="0" eaLnBrk="1" latinLnBrk="0" hangingPunct="1">
        <a:defRPr sz="3600" kern="1200">
          <a:solidFill>
            <a:schemeClr val="tx1"/>
          </a:solidFill>
          <a:latin typeface="+mn-lt"/>
          <a:ea typeface="+mn-ea"/>
          <a:cs typeface="+mn-cs"/>
        </a:defRPr>
      </a:lvl6pPr>
      <a:lvl7pPr marL="5486510" algn="l" defTabSz="1828837" rtl="0" eaLnBrk="1" latinLnBrk="0" hangingPunct="1">
        <a:defRPr sz="3600" kern="1200">
          <a:solidFill>
            <a:schemeClr val="tx1"/>
          </a:solidFill>
          <a:latin typeface="+mn-lt"/>
          <a:ea typeface="+mn-ea"/>
          <a:cs typeface="+mn-cs"/>
        </a:defRPr>
      </a:lvl7pPr>
      <a:lvl8pPr marL="6400928" algn="l" defTabSz="1828837" rtl="0" eaLnBrk="1" latinLnBrk="0" hangingPunct="1">
        <a:defRPr sz="3600" kern="1200">
          <a:solidFill>
            <a:schemeClr val="tx1"/>
          </a:solidFill>
          <a:latin typeface="+mn-lt"/>
          <a:ea typeface="+mn-ea"/>
          <a:cs typeface="+mn-cs"/>
        </a:defRPr>
      </a:lvl8pPr>
      <a:lvl9pPr marL="7315346" algn="l" defTabSz="1828837"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userDrawn="1">
          <p15:clr>
            <a:srgbClr val="F26B43"/>
          </p15:clr>
        </p15:guide>
        <p15:guide id="2" pos="7681" userDrawn="1">
          <p15:clr>
            <a:srgbClr val="F26B43"/>
          </p15:clr>
        </p15:guide>
        <p15:guide id="3" pos="840" userDrawn="1">
          <p15:clr>
            <a:srgbClr val="F26B43"/>
          </p15:clr>
        </p15:guide>
        <p15:guide id="4" pos="14499" userDrawn="1">
          <p15:clr>
            <a:srgbClr val="F26B43"/>
          </p15:clr>
        </p15:guide>
        <p15:guide id="5" orient="horz" pos="937" userDrawn="1">
          <p15:clr>
            <a:srgbClr val="F26B43"/>
          </p15:clr>
        </p15:guide>
        <p15:guide id="6" orient="horz" pos="7632" userDrawn="1">
          <p15:clr>
            <a:srgbClr val="F26B43"/>
          </p15:clr>
        </p15:guide>
        <p15:guide id="7" orient="horz" pos="230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4cs.gia.ed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lvl="0"/>
            <a:r>
              <a:rPr lang="en-US" dirty="0"/>
              <a:t>Global SEO Strategy proposal </a:t>
            </a:r>
          </a:p>
        </p:txBody>
      </p:sp>
      <p:sp>
        <p:nvSpPr>
          <p:cNvPr id="14" name="Subtitle 13"/>
          <p:cNvSpPr>
            <a:spLocks noGrp="1"/>
          </p:cNvSpPr>
          <p:nvPr>
            <p:ph type="body" sz="quarter" idx="12"/>
          </p:nvPr>
        </p:nvSpPr>
        <p:spPr>
          <a:xfrm>
            <a:off x="1333500" y="10725150"/>
            <a:ext cx="6109670" cy="1371600"/>
          </a:xfrm>
        </p:spPr>
        <p:txBody>
          <a:bodyPr/>
          <a:lstStyle/>
          <a:p>
            <a:r>
              <a:rPr lang="en-US" sz="2400" dirty="0"/>
              <a:t>May 25, 2018</a:t>
            </a:r>
          </a:p>
          <a:p>
            <a:r>
              <a:rPr lang="en-US" dirty="0"/>
              <a:t> </a:t>
            </a:r>
            <a:endParaRPr lang="en-US" dirty="0">
              <a:sym typeface="Raleway Regular"/>
            </a:endParaRPr>
          </a:p>
        </p:txBody>
      </p:sp>
      <p:sp>
        <p:nvSpPr>
          <p:cNvPr id="5" name="Shape 19"/>
          <p:cNvSpPr/>
          <p:nvPr/>
        </p:nvSpPr>
        <p:spPr>
          <a:xfrm>
            <a:off x="11179479" y="7350418"/>
            <a:ext cx="2032002" cy="174627"/>
          </a:xfrm>
          <a:prstGeom prst="rect">
            <a:avLst/>
          </a:prstGeom>
          <a:solidFill>
            <a:srgbClr val="00ECDC"/>
          </a:solidFill>
          <a:ln w="3175">
            <a:miter lim="400000"/>
          </a:ln>
        </p:spPr>
        <p:txBody>
          <a:bodyPr lIns="45718" rIns="45718"/>
          <a:lstStyle/>
          <a:p>
            <a:pPr lvl="0">
              <a:defRPr sz="3200">
                <a:solidFill>
                  <a:srgbClr val="EAE0BE"/>
                </a:solidFill>
              </a:defRPr>
            </a:pPr>
            <a:endParaRPr sz="3200" dirty="0"/>
          </a:p>
        </p:txBody>
      </p:sp>
    </p:spTree>
    <p:extLst>
      <p:ext uri="{BB962C8B-B14F-4D97-AF65-F5344CB8AC3E}">
        <p14:creationId xmlns:p14="http://schemas.microsoft.com/office/powerpoint/2010/main" val="78393211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part 2</a:t>
            </a:r>
          </a:p>
        </p:txBody>
      </p:sp>
      <p:sp>
        <p:nvSpPr>
          <p:cNvPr id="6" name="TextBox 5"/>
          <p:cNvSpPr txBox="1"/>
          <p:nvPr/>
        </p:nvSpPr>
        <p:spPr>
          <a:xfrm>
            <a:off x="2706624" y="3895344"/>
            <a:ext cx="19110959" cy="8679299"/>
          </a:xfrm>
          <a:prstGeom prst="rect">
            <a:avLst/>
          </a:prstGeom>
          <a:noFill/>
        </p:spPr>
        <p:txBody>
          <a:bodyPr wrap="square" rtlCol="0">
            <a:spAutoFit/>
          </a:bodyPr>
          <a:lstStyle/>
          <a:p>
            <a:pPr algn="l"/>
            <a:r>
              <a:rPr lang="en-US" sz="3200" b="1" u="sng" dirty="0">
                <a:solidFill>
                  <a:schemeClr val="tx1"/>
                </a:solidFill>
              </a:rPr>
              <a:t>Page level optimization of current 4Cs site content</a:t>
            </a:r>
          </a:p>
          <a:p>
            <a:pPr algn="l"/>
            <a:r>
              <a:rPr lang="en-US" sz="3200" dirty="0">
                <a:solidFill>
                  <a:schemeClr val="tx1"/>
                </a:solidFill>
              </a:rPr>
              <a:t> </a:t>
            </a:r>
          </a:p>
          <a:p>
            <a:pPr marL="457200" indent="-457200" algn="l">
              <a:buFont typeface="Arial" panose="020B0604020202020204" pitchFamily="34" charset="0"/>
              <a:buChar char="•"/>
            </a:pPr>
            <a:r>
              <a:rPr lang="en-US" sz="3200" dirty="0">
                <a:solidFill>
                  <a:schemeClr val="tx1"/>
                </a:solidFill>
              </a:rPr>
              <a:t>Parallel to the workshop development process, page level optimization will be provided. </a:t>
            </a:r>
          </a:p>
          <a:p>
            <a:pPr marL="457200" indent="-457200" algn="l">
              <a:buFont typeface="Arial" panose="020B0604020202020204" pitchFamily="34" charset="0"/>
              <a:buChar char="•"/>
            </a:pPr>
            <a:r>
              <a:rPr lang="en-US" sz="3200" dirty="0">
                <a:solidFill>
                  <a:schemeClr val="tx1"/>
                </a:solidFill>
              </a:rPr>
              <a:t>Page content will be audited. </a:t>
            </a:r>
          </a:p>
          <a:p>
            <a:pPr marL="457200" indent="-457200" algn="l">
              <a:buFont typeface="Arial" panose="020B0604020202020204" pitchFamily="34" charset="0"/>
              <a:buChar char="•"/>
            </a:pPr>
            <a:r>
              <a:rPr lang="en-US" sz="3200" dirty="0">
                <a:solidFill>
                  <a:schemeClr val="tx1"/>
                </a:solidFill>
              </a:rPr>
              <a:t>Keyword targets will be triaged and prioritized based on the strategy workshop. </a:t>
            </a:r>
          </a:p>
          <a:p>
            <a:pPr marL="457200" indent="-457200" algn="l">
              <a:buFont typeface="Arial" panose="020B0604020202020204" pitchFamily="34" charset="0"/>
              <a:buChar char="•"/>
            </a:pPr>
            <a:r>
              <a:rPr lang="en-US" sz="3200" dirty="0">
                <a:solidFill>
                  <a:schemeClr val="tx1"/>
                </a:solidFill>
              </a:rPr>
              <a:t>Content interlinking and "hub" structure will be recommended. </a:t>
            </a:r>
          </a:p>
          <a:p>
            <a:pPr marL="457200" indent="-457200" algn="l">
              <a:buFont typeface="Arial" panose="020B0604020202020204" pitchFamily="34" charset="0"/>
              <a:buChar char="•"/>
            </a:pPr>
            <a:r>
              <a:rPr lang="en-US" sz="3200" dirty="0">
                <a:solidFill>
                  <a:schemeClr val="tx1"/>
                </a:solidFill>
              </a:rPr>
              <a:t>Page optimizations to metadata, page titles, headlines and body copy will be provided. </a:t>
            </a:r>
          </a:p>
          <a:p>
            <a:pPr marL="457200" indent="-457200" algn="l">
              <a:buFont typeface="Arial" panose="020B0604020202020204" pitchFamily="34" charset="0"/>
              <a:buChar char="•"/>
            </a:pPr>
            <a:r>
              <a:rPr lang="en-US" sz="3200" dirty="0">
                <a:solidFill>
                  <a:schemeClr val="tx1"/>
                </a:solidFill>
              </a:rPr>
              <a:t>Following the auditing process, a meeting with GIA will be conducted to determine how best to prioritize this content and to determine how many pages should be optimized.</a:t>
            </a:r>
          </a:p>
          <a:p>
            <a:pPr algn="l"/>
            <a:r>
              <a:rPr lang="en-US" sz="3200" dirty="0">
                <a:solidFill>
                  <a:schemeClr val="tx1"/>
                </a:solidFill>
              </a:rPr>
              <a:t> </a:t>
            </a:r>
          </a:p>
          <a:p>
            <a:pPr algn="l"/>
            <a:r>
              <a:rPr lang="en-US" sz="3200" b="1" dirty="0">
                <a:solidFill>
                  <a:schemeClr val="tx1"/>
                </a:solidFill>
              </a:rPr>
              <a:t>Participants</a:t>
            </a:r>
            <a:r>
              <a:rPr lang="en-US" sz="3200" dirty="0">
                <a:solidFill>
                  <a:schemeClr val="tx1"/>
                </a:solidFill>
              </a:rPr>
              <a:t>: GIA - 4Cs group. Epsilon.</a:t>
            </a:r>
          </a:p>
          <a:p>
            <a:pPr algn="l"/>
            <a:r>
              <a:rPr lang="en-US" sz="3200" b="1" dirty="0">
                <a:solidFill>
                  <a:schemeClr val="tx1"/>
                </a:solidFill>
              </a:rPr>
              <a:t>Deliverables</a:t>
            </a:r>
            <a:r>
              <a:rPr lang="en-US" sz="3200" dirty="0">
                <a:solidFill>
                  <a:schemeClr val="tx1"/>
                </a:solidFill>
              </a:rPr>
              <a:t>: INPUTS: content audit, prioritization, keyword target determination. OUTPUTS: page level optimization in English on the /en-us/ subdirectory to be directly inputted into WordPress, translation into Chinese/Japanese</a:t>
            </a:r>
          </a:p>
          <a:p>
            <a:pPr algn="l"/>
            <a:r>
              <a:rPr lang="en-US" sz="3200" b="1" dirty="0">
                <a:solidFill>
                  <a:schemeClr val="tx1"/>
                </a:solidFill>
              </a:rPr>
              <a:t>Timing</a:t>
            </a:r>
            <a:r>
              <a:rPr lang="en-US" sz="3200" dirty="0">
                <a:solidFill>
                  <a:schemeClr val="tx1"/>
                </a:solidFill>
              </a:rPr>
              <a:t>: Page level Audit, 3-4 weeks (concurrently with workshop prep , Page level optimizations, 7-8 weeks*</a:t>
            </a:r>
          </a:p>
          <a:p>
            <a:pPr algn="l"/>
            <a:endParaRPr lang="en-US" sz="3200" dirty="0">
              <a:solidFill>
                <a:schemeClr val="tx1"/>
              </a:solidFill>
            </a:endParaRPr>
          </a:p>
          <a:p>
            <a:pPr algn="l"/>
            <a:r>
              <a:rPr lang="en-US" sz="1400" dirty="0">
                <a:solidFill>
                  <a:schemeClr val="tx1"/>
                </a:solidFill>
              </a:rPr>
              <a:t>*based on assumption that 250 of the 500 pages will be selected for optimization. </a:t>
            </a:r>
          </a:p>
        </p:txBody>
      </p:sp>
    </p:spTree>
    <p:extLst>
      <p:ext uri="{BB962C8B-B14F-4D97-AF65-F5344CB8AC3E}">
        <p14:creationId xmlns:p14="http://schemas.microsoft.com/office/powerpoint/2010/main" val="7640349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level optimization: assumptions</a:t>
            </a:r>
          </a:p>
        </p:txBody>
      </p:sp>
      <p:sp>
        <p:nvSpPr>
          <p:cNvPr id="6" name="TextBox 5"/>
          <p:cNvSpPr txBox="1"/>
          <p:nvPr/>
        </p:nvSpPr>
        <p:spPr>
          <a:xfrm>
            <a:off x="2706624" y="3895344"/>
            <a:ext cx="18813779" cy="5509200"/>
          </a:xfrm>
          <a:prstGeom prst="rect">
            <a:avLst/>
          </a:prstGeom>
          <a:noFill/>
        </p:spPr>
        <p:txBody>
          <a:bodyPr wrap="square" rtlCol="0">
            <a:spAutoFit/>
          </a:bodyPr>
          <a:lstStyle/>
          <a:p>
            <a:pPr marL="457200" indent="-457200" algn="l">
              <a:buFont typeface="Arial" panose="020B0604020202020204" pitchFamily="34" charset="0"/>
              <a:buChar char="•"/>
            </a:pPr>
            <a:r>
              <a:rPr lang="en-US" sz="3200" dirty="0"/>
              <a:t>This process assumes that the client will provide </a:t>
            </a:r>
            <a:r>
              <a:rPr lang="en-US" sz="3200" b="1" dirty="0"/>
              <a:t>direct access to the WordPress backend </a:t>
            </a:r>
            <a:r>
              <a:rPr lang="en-US" sz="3200" dirty="0"/>
              <a:t>and that optimizations will be directly inputted to the site.</a:t>
            </a:r>
          </a:p>
          <a:p>
            <a:pPr marL="457200" indent="-457200" algn="l">
              <a:buFont typeface="Arial" panose="020B0604020202020204" pitchFamily="34" charset="0"/>
              <a:buChar char="•"/>
            </a:pPr>
            <a:endParaRPr lang="en-US" sz="3200" dirty="0"/>
          </a:p>
          <a:p>
            <a:pPr marL="457200" indent="-457200" algn="l">
              <a:buFont typeface="Arial" panose="020B0604020202020204" pitchFamily="34" charset="0"/>
              <a:buChar char="•"/>
            </a:pPr>
            <a:r>
              <a:rPr lang="en-US" sz="3200" dirty="0"/>
              <a:t>Optimizations will be provided in English and will be </a:t>
            </a:r>
            <a:r>
              <a:rPr lang="en-US" sz="3200" b="1" dirty="0"/>
              <a:t>implemented on the /en-us/ subdirectory </a:t>
            </a:r>
            <a:r>
              <a:rPr lang="en-US" sz="3200" dirty="0"/>
              <a:t>pages. </a:t>
            </a:r>
          </a:p>
          <a:p>
            <a:pPr marL="457200" indent="-457200" algn="l">
              <a:buFont typeface="Arial" panose="020B0604020202020204" pitchFamily="34" charset="0"/>
              <a:buChar char="•"/>
            </a:pPr>
            <a:endParaRPr lang="en-US" sz="3200" dirty="0"/>
          </a:p>
          <a:p>
            <a:pPr marL="457200" indent="-457200" algn="l">
              <a:buFont typeface="Arial" panose="020B0604020202020204" pitchFamily="34" charset="0"/>
              <a:buChar char="•"/>
            </a:pPr>
            <a:r>
              <a:rPr lang="en-US" sz="3200" dirty="0"/>
              <a:t>Epsilon has translation resources available through USIM which will need to be deployed in order to align optimizations to Chinese and Japanese content pages. Cost for this work is not included in this estimate.</a:t>
            </a:r>
          </a:p>
          <a:p>
            <a:pPr algn="l"/>
            <a:endParaRPr lang="en-US" sz="3200" dirty="0"/>
          </a:p>
          <a:p>
            <a:pPr marL="457200" indent="-457200" algn="l">
              <a:buFont typeface="Arial" panose="020B0604020202020204" pitchFamily="34" charset="0"/>
              <a:buChar char="•"/>
            </a:pPr>
            <a:r>
              <a:rPr lang="en-US" sz="3200" dirty="0"/>
              <a:t>It appears that there are approximately 500 posts dated back to 2011 currently on the site. </a:t>
            </a:r>
          </a:p>
        </p:txBody>
      </p:sp>
    </p:spTree>
    <p:extLst>
      <p:ext uri="{BB962C8B-B14F-4D97-AF65-F5344CB8AC3E}">
        <p14:creationId xmlns:p14="http://schemas.microsoft.com/office/powerpoint/2010/main" val="147724165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21948458" y="12898623"/>
            <a:ext cx="686776" cy="402337"/>
          </a:xfrm>
          <a:prstGeom prst="rect">
            <a:avLst/>
          </a:prstGeom>
        </p:spPr>
        <p:txBody>
          <a:bodyPr/>
          <a:lstStyle/>
          <a:p>
            <a:fld id="{1C3E503B-1749-784E-8D90-AC31DD0CB291}" type="slidenum">
              <a:rPr lang="en-US" smtClean="0"/>
              <a:pPr/>
              <a:t>12</a:t>
            </a:fld>
            <a:endParaRPr lang="en-US" dirty="0"/>
          </a:p>
        </p:txBody>
      </p:sp>
      <p:sp>
        <p:nvSpPr>
          <p:cNvPr id="4" name="Title 3"/>
          <p:cNvSpPr>
            <a:spLocks noGrp="1"/>
          </p:cNvSpPr>
          <p:nvPr>
            <p:ph type="title"/>
          </p:nvPr>
        </p:nvSpPr>
        <p:spPr/>
        <p:txBody>
          <a:bodyPr/>
          <a:lstStyle/>
          <a:p>
            <a:r>
              <a:rPr lang="en-US" sz="6000" dirty="0"/>
              <a:t>How much time &amp; cost?</a:t>
            </a:r>
            <a:endParaRPr lang="en-US" dirty="0"/>
          </a:p>
        </p:txBody>
      </p:sp>
      <p:sp>
        <p:nvSpPr>
          <p:cNvPr id="6" name="Shape 19"/>
          <p:cNvSpPr/>
          <p:nvPr/>
        </p:nvSpPr>
        <p:spPr>
          <a:xfrm>
            <a:off x="11177588" y="7176853"/>
            <a:ext cx="2032002" cy="174627"/>
          </a:xfrm>
          <a:prstGeom prst="rect">
            <a:avLst/>
          </a:prstGeom>
          <a:solidFill>
            <a:schemeClr val="bg1"/>
          </a:solidFill>
          <a:ln w="3175">
            <a:miter lim="400000"/>
          </a:ln>
        </p:spPr>
        <p:txBody>
          <a:bodyPr lIns="45718" rIns="45718"/>
          <a:lstStyle/>
          <a:p>
            <a:pPr lvl="0">
              <a:defRPr sz="3200">
                <a:solidFill>
                  <a:srgbClr val="EAE0BE"/>
                </a:solidFill>
              </a:defRPr>
            </a:pPr>
            <a:endParaRPr sz="3200" dirty="0"/>
          </a:p>
        </p:txBody>
      </p:sp>
    </p:spTree>
    <p:extLst>
      <p:ext uri="{BB962C8B-B14F-4D97-AF65-F5344CB8AC3E}">
        <p14:creationId xmlns:p14="http://schemas.microsoft.com/office/powerpoint/2010/main" val="2193040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5" name="Rectangle 4">
            <a:extLst>
              <a:ext uri="{FF2B5EF4-FFF2-40B4-BE49-F238E27FC236}">
                <a16:creationId xmlns:a16="http://schemas.microsoft.com/office/drawing/2014/main" id="{5B69FB76-9936-B647-83E6-0376920FE28B}"/>
              </a:ext>
            </a:extLst>
          </p:cNvPr>
          <p:cNvSpPr/>
          <p:nvPr/>
        </p:nvSpPr>
        <p:spPr>
          <a:xfrm>
            <a:off x="19038590" y="3440578"/>
            <a:ext cx="4310507" cy="4342453"/>
          </a:xfrm>
          <a:prstGeom prst="rect">
            <a:avLst/>
          </a:prstGeom>
          <a:solidFill>
            <a:srgbClr val="91BDB7"/>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defTabSz="1219125">
              <a:defRPr/>
            </a:pPr>
            <a:endParaRPr lang="en-US" sz="3200" dirty="0">
              <a:solidFill>
                <a:schemeClr val="tx1"/>
              </a:solidFill>
            </a:endParaRPr>
          </a:p>
        </p:txBody>
      </p:sp>
      <p:sp>
        <p:nvSpPr>
          <p:cNvPr id="7" name="Right Arrow 6">
            <a:extLst>
              <a:ext uri="{FF2B5EF4-FFF2-40B4-BE49-F238E27FC236}">
                <a16:creationId xmlns:a16="http://schemas.microsoft.com/office/drawing/2014/main" id="{A045975C-0936-4242-9301-C556ECB449BE}"/>
              </a:ext>
            </a:extLst>
          </p:cNvPr>
          <p:cNvSpPr/>
          <p:nvPr/>
        </p:nvSpPr>
        <p:spPr>
          <a:xfrm>
            <a:off x="-36514" y="5212080"/>
            <a:ext cx="24422101" cy="162983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defTabSz="1219125">
              <a:defRPr/>
            </a:pPr>
            <a:endParaRPr lang="en-US" sz="13334" dirty="0"/>
          </a:p>
        </p:txBody>
      </p:sp>
      <p:sp>
        <p:nvSpPr>
          <p:cNvPr id="8" name="Flowchart: Data 21">
            <a:extLst>
              <a:ext uri="{FF2B5EF4-FFF2-40B4-BE49-F238E27FC236}">
                <a16:creationId xmlns:a16="http://schemas.microsoft.com/office/drawing/2014/main" id="{3E43E280-F91D-5B43-8A94-26CDE7E06272}"/>
              </a:ext>
            </a:extLst>
          </p:cNvPr>
          <p:cNvSpPr/>
          <p:nvPr/>
        </p:nvSpPr>
        <p:spPr>
          <a:xfrm>
            <a:off x="18031355" y="7697972"/>
            <a:ext cx="5339007" cy="2123323"/>
          </a:xfrm>
          <a:prstGeom prst="flowChartInputOutput">
            <a:avLst/>
          </a:prstGeom>
          <a:solidFill>
            <a:srgbClr val="213733"/>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defTabSz="1219125">
              <a:defRPr/>
            </a:pPr>
            <a:r>
              <a:rPr lang="en-US" sz="3733" b="1" dirty="0"/>
              <a:t>Evolve</a:t>
            </a:r>
          </a:p>
        </p:txBody>
      </p:sp>
      <p:grpSp>
        <p:nvGrpSpPr>
          <p:cNvPr id="9" name="Group 4">
            <a:extLst>
              <a:ext uri="{FF2B5EF4-FFF2-40B4-BE49-F238E27FC236}">
                <a16:creationId xmlns:a16="http://schemas.microsoft.com/office/drawing/2014/main" id="{C7625917-0578-B444-9981-007F63A7E71B}"/>
              </a:ext>
            </a:extLst>
          </p:cNvPr>
          <p:cNvGrpSpPr>
            <a:grpSpLocks/>
          </p:cNvGrpSpPr>
          <p:nvPr/>
        </p:nvGrpSpPr>
        <p:grpSpPr bwMode="auto">
          <a:xfrm>
            <a:off x="1042989" y="3447982"/>
            <a:ext cx="22326601" cy="1713297"/>
            <a:chOff x="390526" y="3997195"/>
            <a:chExt cx="8372474" cy="641480"/>
          </a:xfrm>
        </p:grpSpPr>
        <p:sp>
          <p:nvSpPr>
            <p:cNvPr id="10" name="Flowchart: Data 9">
              <a:extLst>
                <a:ext uri="{FF2B5EF4-FFF2-40B4-BE49-F238E27FC236}">
                  <a16:creationId xmlns:a16="http://schemas.microsoft.com/office/drawing/2014/main" id="{748CCFA0-D268-7444-8D71-5117562DE3B8}"/>
                </a:ext>
              </a:extLst>
            </p:cNvPr>
            <p:cNvSpPr/>
            <p:nvPr/>
          </p:nvSpPr>
          <p:spPr>
            <a:xfrm>
              <a:off x="390526" y="3997196"/>
              <a:ext cx="1920279" cy="641479"/>
            </a:xfrm>
            <a:prstGeom prst="flowChartInputOutput">
              <a:avLst/>
            </a:prstGeom>
            <a:solidFill>
              <a:srgbClr val="D84526"/>
            </a:solidFill>
            <a:ln>
              <a:noFill/>
            </a:ln>
            <a:effectLst/>
          </p:spPr>
          <p:style>
            <a:lnRef idx="1">
              <a:schemeClr val="accent1"/>
            </a:lnRef>
            <a:fillRef idx="3">
              <a:schemeClr val="accent1"/>
            </a:fillRef>
            <a:effectRef idx="2">
              <a:schemeClr val="accent1"/>
            </a:effectRef>
            <a:fontRef idx="minor">
              <a:schemeClr val="lt1"/>
            </a:fontRef>
          </p:style>
          <p:txBody>
            <a:bodyPr lIns="48768" rIns="48768" anchor="ctr"/>
            <a:lstStyle/>
            <a:p>
              <a:pPr defTabSz="1219125">
                <a:defRPr/>
              </a:pPr>
              <a:r>
                <a:rPr lang="en-US" sz="3600" b="1" dirty="0">
                  <a:solidFill>
                    <a:schemeClr val="bg1"/>
                  </a:solidFill>
                </a:rPr>
                <a:t>Workshop Prep</a:t>
              </a:r>
            </a:p>
          </p:txBody>
        </p:sp>
        <p:sp>
          <p:nvSpPr>
            <p:cNvPr id="11" name="Flowchart: Data 39">
              <a:extLst>
                <a:ext uri="{FF2B5EF4-FFF2-40B4-BE49-F238E27FC236}">
                  <a16:creationId xmlns:a16="http://schemas.microsoft.com/office/drawing/2014/main" id="{9920B62A-2F84-F940-B623-AFAF8A1B32A4}"/>
                </a:ext>
              </a:extLst>
            </p:cNvPr>
            <p:cNvSpPr/>
            <p:nvPr/>
          </p:nvSpPr>
          <p:spPr>
            <a:xfrm>
              <a:off x="1859955" y="3997196"/>
              <a:ext cx="2167533" cy="641479"/>
            </a:xfrm>
            <a:prstGeom prst="flowChartInputOutpu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8768" rIns="48768" anchor="ctr"/>
            <a:lstStyle/>
            <a:p>
              <a:pPr defTabSz="1219125">
                <a:defRPr/>
              </a:pPr>
              <a:r>
                <a:rPr lang="en-US" sz="3600" b="1" dirty="0">
                  <a:solidFill>
                    <a:schemeClr val="bg1"/>
                  </a:solidFill>
                </a:rPr>
                <a:t>Strategy Workshop</a:t>
              </a:r>
            </a:p>
          </p:txBody>
        </p:sp>
        <p:sp>
          <p:nvSpPr>
            <p:cNvPr id="12" name="Flowchart: Data 40">
              <a:extLst>
                <a:ext uri="{FF2B5EF4-FFF2-40B4-BE49-F238E27FC236}">
                  <a16:creationId xmlns:a16="http://schemas.microsoft.com/office/drawing/2014/main" id="{70440103-55EE-9F49-ACF2-1C793CB443D0}"/>
                </a:ext>
              </a:extLst>
            </p:cNvPr>
            <p:cNvSpPr/>
            <p:nvPr/>
          </p:nvSpPr>
          <p:spPr>
            <a:xfrm>
              <a:off x="3576638" y="3997195"/>
              <a:ext cx="2000250" cy="641479"/>
            </a:xfrm>
            <a:prstGeom prst="flowChartInputOutput">
              <a:avLst/>
            </a:prstGeom>
            <a:solidFill>
              <a:srgbClr val="9B6F81"/>
            </a:solidFill>
            <a:ln>
              <a:noFill/>
            </a:ln>
            <a:effectLst/>
          </p:spPr>
          <p:style>
            <a:lnRef idx="1">
              <a:schemeClr val="accent1"/>
            </a:lnRef>
            <a:fillRef idx="3">
              <a:schemeClr val="accent1"/>
            </a:fillRef>
            <a:effectRef idx="2">
              <a:schemeClr val="accent1"/>
            </a:effectRef>
            <a:fontRef idx="minor">
              <a:schemeClr val="lt1"/>
            </a:fontRef>
          </p:style>
          <p:txBody>
            <a:bodyPr lIns="48768" rIns="48768" anchor="ctr"/>
            <a:lstStyle/>
            <a:p>
              <a:pPr defTabSz="1219125">
                <a:defRPr/>
              </a:pPr>
              <a:r>
                <a:rPr lang="en-US" sz="3600" b="1" dirty="0">
                  <a:solidFill>
                    <a:schemeClr val="bg1"/>
                  </a:solidFill>
                </a:rPr>
                <a:t>Workshop Plan</a:t>
              </a:r>
            </a:p>
          </p:txBody>
        </p:sp>
        <p:sp>
          <p:nvSpPr>
            <p:cNvPr id="13" name="Flowchart: Data 42">
              <a:extLst>
                <a:ext uri="{FF2B5EF4-FFF2-40B4-BE49-F238E27FC236}">
                  <a16:creationId xmlns:a16="http://schemas.microsoft.com/office/drawing/2014/main" id="{1C6D3649-7014-6E4B-A019-99186A8D18E0}"/>
                </a:ext>
              </a:extLst>
            </p:cNvPr>
            <p:cNvSpPr/>
            <p:nvPr/>
          </p:nvSpPr>
          <p:spPr>
            <a:xfrm>
              <a:off x="5167313" y="3997195"/>
              <a:ext cx="2001837" cy="641480"/>
            </a:xfrm>
            <a:prstGeom prst="flowChartInputOutput">
              <a:avLst/>
            </a:prstGeom>
            <a:solidFill>
              <a:srgbClr val="42709B"/>
            </a:solidFill>
            <a:ln>
              <a:noFill/>
            </a:ln>
            <a:effectLst/>
          </p:spPr>
          <p:style>
            <a:lnRef idx="1">
              <a:schemeClr val="accent1"/>
            </a:lnRef>
            <a:fillRef idx="3">
              <a:schemeClr val="accent1"/>
            </a:fillRef>
            <a:effectRef idx="2">
              <a:schemeClr val="accent1"/>
            </a:effectRef>
            <a:fontRef idx="minor">
              <a:schemeClr val="lt1"/>
            </a:fontRef>
          </p:style>
          <p:txBody>
            <a:bodyPr lIns="48768" rIns="48768" anchor="ctr"/>
            <a:lstStyle/>
            <a:p>
              <a:pPr defTabSz="1219125">
                <a:defRPr/>
              </a:pPr>
              <a:r>
                <a:rPr lang="en-US" sz="3600" b="1" dirty="0">
                  <a:solidFill>
                    <a:schemeClr val="bg1"/>
                  </a:solidFill>
                </a:rPr>
                <a:t>Page Level Audit</a:t>
              </a:r>
            </a:p>
          </p:txBody>
        </p:sp>
        <p:sp>
          <p:nvSpPr>
            <p:cNvPr id="14" name="Flowchart: Data 43">
              <a:extLst>
                <a:ext uri="{FF2B5EF4-FFF2-40B4-BE49-F238E27FC236}">
                  <a16:creationId xmlns:a16="http://schemas.microsoft.com/office/drawing/2014/main" id="{0694461E-B57E-BA44-963D-608B1B6B7A68}"/>
                </a:ext>
              </a:extLst>
            </p:cNvPr>
            <p:cNvSpPr/>
            <p:nvPr/>
          </p:nvSpPr>
          <p:spPr>
            <a:xfrm>
              <a:off x="6761163" y="3997195"/>
              <a:ext cx="2001837" cy="641480"/>
            </a:xfrm>
            <a:prstGeom prst="flowChartInputOutput">
              <a:avLst/>
            </a:prstGeom>
            <a:solidFill>
              <a:srgbClr val="44726B"/>
            </a:solidFill>
            <a:ln>
              <a:noFill/>
            </a:ln>
            <a:effectLst/>
          </p:spPr>
          <p:style>
            <a:lnRef idx="1">
              <a:schemeClr val="accent1"/>
            </a:lnRef>
            <a:fillRef idx="3">
              <a:schemeClr val="accent1"/>
            </a:fillRef>
            <a:effectRef idx="2">
              <a:schemeClr val="accent1"/>
            </a:effectRef>
            <a:fontRef idx="minor">
              <a:schemeClr val="lt1"/>
            </a:fontRef>
          </p:style>
          <p:txBody>
            <a:bodyPr lIns="48768" rIns="48768" anchor="ctr"/>
            <a:lstStyle/>
            <a:p>
              <a:pPr defTabSz="1219125">
                <a:defRPr/>
              </a:pPr>
              <a:r>
                <a:rPr lang="en-US" sz="3600" b="1" dirty="0">
                  <a:solidFill>
                    <a:schemeClr val="bg1"/>
                  </a:solidFill>
                </a:rPr>
                <a:t>Page Level Optimizations</a:t>
              </a:r>
            </a:p>
          </p:txBody>
        </p:sp>
      </p:grpSp>
      <p:sp>
        <p:nvSpPr>
          <p:cNvPr id="15" name="Rectangle 14">
            <a:extLst>
              <a:ext uri="{FF2B5EF4-FFF2-40B4-BE49-F238E27FC236}">
                <a16:creationId xmlns:a16="http://schemas.microsoft.com/office/drawing/2014/main" id="{3233548A-486E-9840-AB9C-E6D4FD797820}"/>
              </a:ext>
            </a:extLst>
          </p:cNvPr>
          <p:cNvSpPr/>
          <p:nvPr/>
        </p:nvSpPr>
        <p:spPr>
          <a:xfrm>
            <a:off x="1042988" y="5161280"/>
            <a:ext cx="3918479" cy="4669856"/>
          </a:xfrm>
          <a:prstGeom prst="rect">
            <a:avLst/>
          </a:prstGeom>
          <a:solidFill>
            <a:srgbClr val="F0B4A8"/>
          </a:solidFill>
          <a:ln>
            <a:noFill/>
          </a:ln>
          <a:effectLst/>
        </p:spPr>
        <p:style>
          <a:lnRef idx="1">
            <a:schemeClr val="accent1"/>
          </a:lnRef>
          <a:fillRef idx="3">
            <a:schemeClr val="accent1"/>
          </a:fillRef>
          <a:effectRef idx="2">
            <a:schemeClr val="accent1"/>
          </a:effectRef>
          <a:fontRef idx="minor">
            <a:schemeClr val="lt1"/>
          </a:fontRef>
        </p:style>
        <p:txBody>
          <a:bodyPr lIns="121912" tIns="121912" rIns="121912" bIns="121912" anchor="t"/>
          <a:lstStyle/>
          <a:p>
            <a:pPr marL="82550" algn="l" defTabSz="1219125">
              <a:defRPr/>
            </a:pPr>
            <a:r>
              <a:rPr lang="en-US" sz="2933" dirty="0">
                <a:solidFill>
                  <a:schemeClr val="tx1"/>
                </a:solidFill>
              </a:rPr>
              <a:t>Research, analysis, preparation of workshop materials.</a:t>
            </a:r>
          </a:p>
          <a:p>
            <a:pPr marL="352425" indent="-269875" algn="l" defTabSz="1219125">
              <a:buFontTx/>
              <a:buChar char="-"/>
              <a:defRPr/>
            </a:pPr>
            <a:endParaRPr lang="en-US" sz="2933" dirty="0">
              <a:solidFill>
                <a:schemeClr val="tx1"/>
              </a:solidFill>
            </a:endParaRPr>
          </a:p>
          <a:p>
            <a:pPr marL="82550" algn="l" defTabSz="1219125">
              <a:defRPr/>
            </a:pPr>
            <a:r>
              <a:rPr lang="en-US" sz="2933" dirty="0">
                <a:solidFill>
                  <a:schemeClr val="tx1"/>
                </a:solidFill>
              </a:rPr>
              <a:t>Timing: 3-4 weeks</a:t>
            </a:r>
          </a:p>
        </p:txBody>
      </p:sp>
      <p:sp>
        <p:nvSpPr>
          <p:cNvPr id="16" name="Rectangle 15">
            <a:extLst>
              <a:ext uri="{FF2B5EF4-FFF2-40B4-BE49-F238E27FC236}">
                <a16:creationId xmlns:a16="http://schemas.microsoft.com/office/drawing/2014/main" id="{3FC432CD-5A80-1144-9AE7-892F46A96582}"/>
              </a:ext>
            </a:extLst>
          </p:cNvPr>
          <p:cNvSpPr/>
          <p:nvPr/>
        </p:nvSpPr>
        <p:spPr>
          <a:xfrm>
            <a:off x="4961464" y="5161279"/>
            <a:ext cx="4577826" cy="4669857"/>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21912" tIns="121912" rIns="121912" bIns="121912" anchor="t"/>
          <a:lstStyle/>
          <a:p>
            <a:pPr algn="l" defTabSz="1219125">
              <a:defRPr/>
            </a:pPr>
            <a:r>
              <a:rPr lang="en-US" sz="2933" dirty="0">
                <a:solidFill>
                  <a:schemeClr val="tx1"/>
                </a:solidFill>
              </a:rPr>
              <a:t>On-site at GIA.</a:t>
            </a:r>
          </a:p>
          <a:p>
            <a:pPr marL="304804" indent="-304804" algn="l" defTabSz="1219125">
              <a:buFontTx/>
              <a:buChar char="-"/>
              <a:defRPr/>
            </a:pPr>
            <a:endParaRPr lang="en-US" sz="2933" dirty="0">
              <a:solidFill>
                <a:schemeClr val="tx1"/>
              </a:solidFill>
            </a:endParaRPr>
          </a:p>
          <a:p>
            <a:pPr marL="304804" indent="-304804" algn="l" defTabSz="1219125">
              <a:buFontTx/>
              <a:buChar char="-"/>
              <a:defRPr/>
            </a:pPr>
            <a:endParaRPr lang="en-US" sz="2933" dirty="0">
              <a:solidFill>
                <a:schemeClr val="tx1"/>
              </a:solidFill>
            </a:endParaRPr>
          </a:p>
          <a:p>
            <a:pPr marL="304804" indent="-304804" algn="l" defTabSz="1219125">
              <a:buFontTx/>
              <a:buChar char="-"/>
              <a:defRPr/>
            </a:pPr>
            <a:endParaRPr lang="en-US" sz="2933" dirty="0">
              <a:solidFill>
                <a:schemeClr val="tx1"/>
              </a:solidFill>
            </a:endParaRPr>
          </a:p>
          <a:p>
            <a:pPr algn="l" defTabSz="1219125">
              <a:defRPr/>
            </a:pPr>
            <a:r>
              <a:rPr lang="en-US" sz="2933" dirty="0">
                <a:solidFill>
                  <a:schemeClr val="tx1"/>
                </a:solidFill>
              </a:rPr>
              <a:t>Timing: 1-day</a:t>
            </a:r>
          </a:p>
          <a:p>
            <a:pPr algn="l" defTabSz="1219125">
              <a:defRPr/>
            </a:pPr>
            <a:endParaRPr lang="en-US" sz="1600" dirty="0">
              <a:solidFill>
                <a:schemeClr val="tx1"/>
              </a:solidFill>
            </a:endParaRPr>
          </a:p>
          <a:p>
            <a:pPr algn="l" defTabSz="1219125">
              <a:defRPr/>
            </a:pPr>
            <a:endParaRPr lang="en-US" sz="1600" dirty="0">
              <a:solidFill>
                <a:schemeClr val="tx1"/>
              </a:solidFill>
            </a:endParaRPr>
          </a:p>
          <a:p>
            <a:pPr algn="l" defTabSz="1219125">
              <a:defRPr/>
            </a:pPr>
            <a:endParaRPr lang="en-US" sz="1600" dirty="0">
              <a:solidFill>
                <a:schemeClr val="tx1"/>
              </a:solidFill>
            </a:endParaRPr>
          </a:p>
          <a:p>
            <a:pPr algn="l" defTabSz="1219125">
              <a:defRPr/>
            </a:pPr>
            <a:endParaRPr lang="en-US" sz="1600" dirty="0">
              <a:solidFill>
                <a:schemeClr val="tx1"/>
              </a:solidFill>
            </a:endParaRPr>
          </a:p>
          <a:p>
            <a:pPr algn="l" defTabSz="1219125">
              <a:defRPr/>
            </a:pPr>
            <a:endParaRPr lang="en-US" sz="1600" dirty="0">
              <a:solidFill>
                <a:schemeClr val="tx1"/>
              </a:solidFill>
            </a:endParaRPr>
          </a:p>
        </p:txBody>
      </p:sp>
      <p:sp>
        <p:nvSpPr>
          <p:cNvPr id="17" name="Rectangle 16">
            <a:extLst>
              <a:ext uri="{FF2B5EF4-FFF2-40B4-BE49-F238E27FC236}">
                <a16:creationId xmlns:a16="http://schemas.microsoft.com/office/drawing/2014/main" id="{EAF3102E-128F-424A-9DCA-A776D80B6B11}"/>
              </a:ext>
            </a:extLst>
          </p:cNvPr>
          <p:cNvSpPr/>
          <p:nvPr/>
        </p:nvSpPr>
        <p:spPr>
          <a:xfrm>
            <a:off x="9513887" y="5161280"/>
            <a:ext cx="4329703" cy="4669856"/>
          </a:xfrm>
          <a:prstGeom prst="rect">
            <a:avLst/>
          </a:prstGeom>
          <a:solidFill>
            <a:srgbClr val="D7C5CD"/>
          </a:solidFill>
          <a:ln>
            <a:noFill/>
          </a:ln>
          <a:effectLst/>
        </p:spPr>
        <p:style>
          <a:lnRef idx="1">
            <a:schemeClr val="accent1"/>
          </a:lnRef>
          <a:fillRef idx="3">
            <a:schemeClr val="accent1"/>
          </a:fillRef>
          <a:effectRef idx="2">
            <a:schemeClr val="accent1"/>
          </a:effectRef>
          <a:fontRef idx="minor">
            <a:schemeClr val="lt1"/>
          </a:fontRef>
        </p:style>
        <p:txBody>
          <a:bodyPr lIns="121912" tIns="121912" rIns="121912" bIns="121912" anchor="ctr"/>
          <a:lstStyle/>
          <a:p>
            <a:pPr algn="l" defTabSz="1219125">
              <a:defRPr/>
            </a:pPr>
            <a:r>
              <a:rPr lang="en-US" sz="2933" dirty="0">
                <a:solidFill>
                  <a:schemeClr val="tx1"/>
                </a:solidFill>
              </a:rPr>
              <a:t>Documentation of strategy, and 2018-2019 roadmap delivery.</a:t>
            </a:r>
          </a:p>
          <a:p>
            <a:pPr algn="l" defTabSz="1219125">
              <a:defRPr/>
            </a:pPr>
            <a:endParaRPr lang="en-US" sz="2933" dirty="0">
              <a:solidFill>
                <a:schemeClr val="tx1"/>
              </a:solidFill>
            </a:endParaRPr>
          </a:p>
          <a:p>
            <a:pPr algn="l" defTabSz="1219125">
              <a:defRPr/>
            </a:pPr>
            <a:r>
              <a:rPr lang="en-US" sz="2933" dirty="0">
                <a:solidFill>
                  <a:schemeClr val="tx1"/>
                </a:solidFill>
              </a:rPr>
              <a:t>Timing: 10 days</a:t>
            </a:r>
          </a:p>
          <a:p>
            <a:pPr algn="l" defTabSz="1219125">
              <a:defRPr/>
            </a:pPr>
            <a:endParaRPr lang="en-US" sz="2933" dirty="0">
              <a:solidFill>
                <a:schemeClr val="tx1"/>
              </a:solidFill>
            </a:endParaRPr>
          </a:p>
          <a:p>
            <a:pPr algn="l" defTabSz="1219125">
              <a:defRPr/>
            </a:pPr>
            <a:endParaRPr lang="en-US" sz="2933" dirty="0">
              <a:solidFill>
                <a:schemeClr val="tx1"/>
              </a:solidFill>
            </a:endParaRPr>
          </a:p>
          <a:p>
            <a:pPr algn="l" defTabSz="1219125">
              <a:defRPr/>
            </a:pPr>
            <a:endParaRPr lang="en-US" sz="2933" dirty="0">
              <a:solidFill>
                <a:schemeClr val="tx1"/>
              </a:solidFill>
            </a:endParaRPr>
          </a:p>
          <a:p>
            <a:pPr algn="l" defTabSz="1219125">
              <a:defRPr/>
            </a:pPr>
            <a:endParaRPr lang="en-US" sz="2933" dirty="0">
              <a:solidFill>
                <a:schemeClr val="tx1"/>
              </a:solidFill>
            </a:endParaRPr>
          </a:p>
          <a:p>
            <a:pPr algn="l" defTabSz="1219125">
              <a:defRPr/>
            </a:pPr>
            <a:endParaRPr lang="en-US" sz="2933" dirty="0">
              <a:solidFill>
                <a:schemeClr val="tx1"/>
              </a:solidFill>
            </a:endParaRPr>
          </a:p>
        </p:txBody>
      </p:sp>
      <p:sp>
        <p:nvSpPr>
          <p:cNvPr id="18" name="Rectangle 17">
            <a:extLst>
              <a:ext uri="{FF2B5EF4-FFF2-40B4-BE49-F238E27FC236}">
                <a16:creationId xmlns:a16="http://schemas.microsoft.com/office/drawing/2014/main" id="{B7C7280F-4AB9-1445-BED9-B8D9815098DE}"/>
              </a:ext>
            </a:extLst>
          </p:cNvPr>
          <p:cNvSpPr/>
          <p:nvPr/>
        </p:nvSpPr>
        <p:spPr>
          <a:xfrm>
            <a:off x="13781088" y="5161280"/>
            <a:ext cx="4379321" cy="4669856"/>
          </a:xfrm>
          <a:prstGeom prst="rect">
            <a:avLst/>
          </a:prstGeom>
          <a:solidFill>
            <a:srgbClr val="AEC6DC"/>
          </a:solidFill>
          <a:ln>
            <a:noFill/>
          </a:ln>
          <a:effectLst/>
        </p:spPr>
        <p:style>
          <a:lnRef idx="1">
            <a:schemeClr val="accent1"/>
          </a:lnRef>
          <a:fillRef idx="3">
            <a:schemeClr val="accent1"/>
          </a:fillRef>
          <a:effectRef idx="2">
            <a:schemeClr val="accent1"/>
          </a:effectRef>
          <a:fontRef idx="minor">
            <a:schemeClr val="lt1"/>
          </a:fontRef>
        </p:style>
        <p:txBody>
          <a:bodyPr lIns="121912" tIns="121912" rIns="121912" bIns="121912" anchor="ctr"/>
          <a:lstStyle/>
          <a:p>
            <a:pPr algn="l" defTabSz="1219125">
              <a:defRPr/>
            </a:pPr>
            <a:r>
              <a:rPr lang="en-US" sz="2933" dirty="0">
                <a:solidFill>
                  <a:schemeClr val="tx1"/>
                </a:solidFill>
              </a:rPr>
              <a:t>Content audit, prioritization, keyword target determination.</a:t>
            </a:r>
          </a:p>
          <a:p>
            <a:pPr algn="l" defTabSz="1219125">
              <a:defRPr/>
            </a:pPr>
            <a:endParaRPr lang="en-US" sz="2933" dirty="0">
              <a:solidFill>
                <a:schemeClr val="tx1"/>
              </a:solidFill>
            </a:endParaRPr>
          </a:p>
          <a:p>
            <a:pPr algn="l" defTabSz="1219125">
              <a:defRPr/>
            </a:pPr>
            <a:r>
              <a:rPr lang="en-US" sz="2933" dirty="0">
                <a:solidFill>
                  <a:schemeClr val="tx1"/>
                </a:solidFill>
              </a:rPr>
              <a:t>Timing: 3-4 weeks (concurrently with Workshop Prep)</a:t>
            </a:r>
          </a:p>
          <a:p>
            <a:pPr algn="l" defTabSz="1219125">
              <a:defRPr/>
            </a:pPr>
            <a:endParaRPr lang="en-US" sz="2933" dirty="0">
              <a:solidFill>
                <a:schemeClr val="tx1"/>
              </a:solidFill>
            </a:endParaRPr>
          </a:p>
          <a:p>
            <a:pPr marL="457206" indent="-457206" algn="l" defTabSz="1219125">
              <a:buFontTx/>
              <a:buChar char="-"/>
              <a:defRPr/>
            </a:pPr>
            <a:endParaRPr lang="en-US" sz="2933" dirty="0">
              <a:solidFill>
                <a:schemeClr val="tx1"/>
              </a:solidFill>
            </a:endParaRPr>
          </a:p>
          <a:p>
            <a:pPr marL="457206" indent="-457206" algn="l" defTabSz="1219125">
              <a:buFontTx/>
              <a:buChar char="-"/>
              <a:defRPr/>
            </a:pPr>
            <a:endParaRPr lang="en-US" sz="2933" dirty="0">
              <a:solidFill>
                <a:schemeClr val="tx1"/>
              </a:solidFill>
            </a:endParaRPr>
          </a:p>
        </p:txBody>
      </p:sp>
      <p:sp>
        <p:nvSpPr>
          <p:cNvPr id="19" name="Rectangle 18">
            <a:extLst>
              <a:ext uri="{FF2B5EF4-FFF2-40B4-BE49-F238E27FC236}">
                <a16:creationId xmlns:a16="http://schemas.microsoft.com/office/drawing/2014/main" id="{165923BF-1368-5849-938A-FE74FE888391}"/>
              </a:ext>
            </a:extLst>
          </p:cNvPr>
          <p:cNvSpPr/>
          <p:nvPr/>
        </p:nvSpPr>
        <p:spPr>
          <a:xfrm>
            <a:off x="18031355" y="5161280"/>
            <a:ext cx="4267200" cy="4669856"/>
          </a:xfrm>
          <a:prstGeom prst="rect">
            <a:avLst/>
          </a:prstGeom>
          <a:solidFill>
            <a:srgbClr val="BCD7D3"/>
          </a:solidFill>
          <a:ln>
            <a:noFill/>
          </a:ln>
          <a:effectLst/>
        </p:spPr>
        <p:style>
          <a:lnRef idx="1">
            <a:schemeClr val="accent1"/>
          </a:lnRef>
          <a:fillRef idx="3">
            <a:schemeClr val="accent1"/>
          </a:fillRef>
          <a:effectRef idx="2">
            <a:schemeClr val="accent1"/>
          </a:effectRef>
          <a:fontRef idx="minor">
            <a:schemeClr val="lt1"/>
          </a:fontRef>
        </p:style>
        <p:txBody>
          <a:bodyPr lIns="121912" tIns="121912" rIns="121912" bIns="121912" anchor="t"/>
          <a:lstStyle/>
          <a:p>
            <a:pPr algn="l" defTabSz="1219125">
              <a:defRPr/>
            </a:pPr>
            <a:r>
              <a:rPr lang="en-US" sz="2933" dirty="0">
                <a:solidFill>
                  <a:schemeClr val="tx1"/>
                </a:solidFill>
              </a:rPr>
              <a:t>Optimizations to all recommended pages to be implemented. </a:t>
            </a:r>
          </a:p>
          <a:p>
            <a:pPr algn="l" defTabSz="1219125">
              <a:defRPr/>
            </a:pPr>
            <a:endParaRPr lang="en-US" sz="2933" dirty="0">
              <a:solidFill>
                <a:schemeClr val="tx1"/>
              </a:solidFill>
            </a:endParaRPr>
          </a:p>
          <a:p>
            <a:pPr algn="l" defTabSz="1219125">
              <a:defRPr/>
            </a:pPr>
            <a:r>
              <a:rPr lang="en-US" sz="2933" dirty="0">
                <a:solidFill>
                  <a:schemeClr val="tx1"/>
                </a:solidFill>
              </a:rPr>
              <a:t>Timing: approximately 7-8 weeks (can happen concurrently)</a:t>
            </a:r>
            <a:endParaRPr lang="en-US" sz="1600" dirty="0">
              <a:solidFill>
                <a:schemeClr val="tx1"/>
              </a:solidFill>
            </a:endParaRPr>
          </a:p>
        </p:txBody>
      </p:sp>
      <p:sp>
        <p:nvSpPr>
          <p:cNvPr id="20" name="TextBox 19">
            <a:extLst>
              <a:ext uri="{FF2B5EF4-FFF2-40B4-BE49-F238E27FC236}">
                <a16:creationId xmlns:a16="http://schemas.microsoft.com/office/drawing/2014/main" id="{E9871328-2E37-8146-80FB-6CC80CD7A218}"/>
              </a:ext>
            </a:extLst>
          </p:cNvPr>
          <p:cNvSpPr txBox="1"/>
          <p:nvPr/>
        </p:nvSpPr>
        <p:spPr>
          <a:xfrm>
            <a:off x="7581899" y="11113543"/>
            <a:ext cx="7900991" cy="861774"/>
          </a:xfrm>
          <a:prstGeom prst="rect">
            <a:avLst/>
          </a:prstGeom>
          <a:solidFill>
            <a:schemeClr val="accent1"/>
          </a:solidFill>
        </p:spPr>
        <p:txBody>
          <a:bodyPr wrap="square" rtlCol="0">
            <a:spAutoFit/>
          </a:bodyPr>
          <a:lstStyle/>
          <a:p>
            <a:r>
              <a:rPr lang="en-US" b="1" dirty="0"/>
              <a:t>TOTAL: 8 weeks</a:t>
            </a:r>
          </a:p>
        </p:txBody>
      </p:sp>
    </p:spTree>
    <p:extLst>
      <p:ext uri="{BB962C8B-B14F-4D97-AF65-F5344CB8AC3E}">
        <p14:creationId xmlns:p14="http://schemas.microsoft.com/office/powerpoint/2010/main" val="5038907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p>
        </p:txBody>
      </p:sp>
      <p:graphicFrame>
        <p:nvGraphicFramePr>
          <p:cNvPr id="5" name="Content Placeholder 5">
            <a:extLst>
              <a:ext uri="{FF2B5EF4-FFF2-40B4-BE49-F238E27FC236}">
                <a16:creationId xmlns:a16="http://schemas.microsoft.com/office/drawing/2014/main" id="{43ADBC7F-07CF-7D4F-9023-D8DDF61773E1}"/>
              </a:ext>
            </a:extLst>
          </p:cNvPr>
          <p:cNvGraphicFramePr>
            <a:graphicFrameLocks noGrp="1"/>
          </p:cNvGraphicFramePr>
          <p:nvPr>
            <p:ph idx="1"/>
            <p:extLst>
              <p:ext uri="{D42A27DB-BD31-4B8C-83A1-F6EECF244321}">
                <p14:modId xmlns:p14="http://schemas.microsoft.com/office/powerpoint/2010/main" val="2679615911"/>
              </p:ext>
            </p:extLst>
          </p:nvPr>
        </p:nvGraphicFramePr>
        <p:xfrm>
          <a:off x="3326059" y="3895344"/>
          <a:ext cx="17820751" cy="5744308"/>
        </p:xfrm>
        <a:graphic>
          <a:graphicData uri="http://schemas.openxmlformats.org/drawingml/2006/table">
            <a:tbl>
              <a:tblPr firstRow="1" bandRow="1">
                <a:tableStyleId>{69012ECD-51FC-41F1-AA8D-1B2483CD663E}</a:tableStyleId>
              </a:tblPr>
              <a:tblGrid>
                <a:gridCol w="14668500">
                  <a:extLst>
                    <a:ext uri="{9D8B030D-6E8A-4147-A177-3AD203B41FA5}">
                      <a16:colId xmlns:a16="http://schemas.microsoft.com/office/drawing/2014/main" val="544788182"/>
                    </a:ext>
                  </a:extLst>
                </a:gridCol>
                <a:gridCol w="3152251">
                  <a:extLst>
                    <a:ext uri="{9D8B030D-6E8A-4147-A177-3AD203B41FA5}">
                      <a16:colId xmlns:a16="http://schemas.microsoft.com/office/drawing/2014/main" val="3092542717"/>
                    </a:ext>
                  </a:extLst>
                </a:gridCol>
              </a:tblGrid>
              <a:tr h="1351834">
                <a:tc>
                  <a:txBody>
                    <a:bodyPr/>
                    <a:lstStyle/>
                    <a:p>
                      <a:r>
                        <a:rPr lang="en-US" sz="3200" dirty="0">
                          <a:solidFill>
                            <a:schemeClr val="tx2"/>
                          </a:solidFill>
                        </a:rPr>
                        <a:t>Description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3200" dirty="0">
                          <a:solidFill>
                            <a:schemeClr val="tx2"/>
                          </a:solidFill>
                        </a:rPr>
                        <a:t>Cost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1115662"/>
                  </a:ext>
                </a:extLst>
              </a:tr>
              <a:tr h="1108558">
                <a:tc>
                  <a:txBody>
                    <a:bodyPr/>
                    <a:lstStyle/>
                    <a:p>
                      <a:r>
                        <a:rPr lang="en-US" sz="3200" dirty="0">
                          <a:solidFill>
                            <a:schemeClr val="tx2"/>
                          </a:solidFill>
                        </a:rPr>
                        <a:t>SEO</a:t>
                      </a:r>
                      <a:r>
                        <a:rPr lang="en-US" sz="3200" baseline="0" dirty="0">
                          <a:solidFill>
                            <a:schemeClr val="tx2"/>
                          </a:solidFill>
                        </a:rPr>
                        <a:t> Strategy Prep, Workshop, Final Deliverable </a:t>
                      </a:r>
                      <a:r>
                        <a:rPr lang="en-US" sz="3200" dirty="0">
                          <a:solidFill>
                            <a:schemeClr val="tx2"/>
                          </a:solidFill>
                        </a:rPr>
                        <a:t> </a:t>
                      </a:r>
                      <a:r>
                        <a:rPr lang="en-US" sz="3200" dirty="0">
                          <a:solidFill>
                            <a:srgbClr val="FF0000"/>
                          </a:solidFill>
                        </a:rPr>
                        <a:t>(include any additional</a:t>
                      </a:r>
                      <a:r>
                        <a:rPr lang="en-US" sz="3200" baseline="0" dirty="0">
                          <a:solidFill>
                            <a:srgbClr val="FF0000"/>
                          </a:solidFill>
                        </a:rPr>
                        <a:t> Michelle hours in here)</a:t>
                      </a:r>
                      <a:endParaRPr lang="en-US" sz="3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1828800" rtl="0" eaLnBrk="1" fontAlgn="auto" latinLnBrk="0" hangingPunct="1">
                        <a:lnSpc>
                          <a:spcPct val="100000"/>
                        </a:lnSpc>
                        <a:spcBef>
                          <a:spcPts val="0"/>
                        </a:spcBef>
                        <a:spcAft>
                          <a:spcPts val="0"/>
                        </a:spcAft>
                        <a:buClrTx/>
                        <a:buSzTx/>
                        <a:buFontTx/>
                        <a:buNone/>
                        <a:tabLst/>
                        <a:defRPr/>
                      </a:pPr>
                      <a:r>
                        <a:rPr lang="en-US" sz="3200" dirty="0">
                          <a:solidFill>
                            <a:schemeClr val="tx2"/>
                          </a:solidFill>
                        </a:rPr>
                        <a:t>$41,600.00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3193550"/>
                  </a:ext>
                </a:extLst>
              </a:tr>
              <a:tr h="988961">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3200" dirty="0">
                          <a:solidFill>
                            <a:schemeClr val="tx2"/>
                          </a:solidFill>
                        </a:rPr>
                        <a:t>Content</a:t>
                      </a:r>
                      <a:r>
                        <a:rPr lang="en-US" sz="3200" baseline="0" dirty="0">
                          <a:solidFill>
                            <a:schemeClr val="tx2"/>
                          </a:solidFill>
                        </a:rPr>
                        <a:t> Audit, Prioritization, Keyword Target Determination and Page Level Optimization </a:t>
                      </a:r>
                      <a:endParaRPr lang="en-US" sz="320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3200" dirty="0">
                          <a:solidFill>
                            <a:schemeClr val="tx2"/>
                          </a:solidFill>
                        </a:rPr>
                        <a:t>$25,090.00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7498491"/>
                  </a:ext>
                </a:extLst>
              </a:tr>
              <a:tr h="1108558">
                <a:tc>
                  <a:txBody>
                    <a:bodyPr/>
                    <a:lstStyle/>
                    <a:p>
                      <a:r>
                        <a:rPr lang="en-US" sz="3200" dirty="0">
                          <a:solidFill>
                            <a:schemeClr val="tx2"/>
                          </a:solidFill>
                        </a:rPr>
                        <a:t>USIM Translation of optimized</a:t>
                      </a:r>
                      <a:r>
                        <a:rPr lang="en-US" sz="3200" baseline="0" dirty="0">
                          <a:solidFill>
                            <a:schemeClr val="tx2"/>
                          </a:solidFill>
                        </a:rPr>
                        <a:t> pages into Chinese/Japanese</a:t>
                      </a:r>
                      <a:endParaRPr lang="en-US" sz="320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3200" dirty="0">
                          <a:solidFill>
                            <a:srgbClr val="FF0000"/>
                          </a:solidFill>
                        </a:rPr>
                        <a:t>$TBD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7329868"/>
                  </a:ext>
                </a:extLst>
              </a:tr>
              <a:tr h="1108558">
                <a:tc>
                  <a:txBody>
                    <a:bodyPr/>
                    <a:lstStyle/>
                    <a:p>
                      <a:r>
                        <a:rPr lang="en-US" sz="3200" b="1" dirty="0">
                          <a:solidFill>
                            <a:schemeClr val="tx2"/>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3200" b="1" dirty="0">
                          <a:solidFill>
                            <a:schemeClr val="tx2"/>
                          </a:solidFill>
                        </a:rPr>
                        <a:t>$66,690.00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791671"/>
                  </a:ext>
                </a:extLst>
              </a:tr>
            </a:tbl>
          </a:graphicData>
        </a:graphic>
      </p:graphicFrame>
    </p:spTree>
    <p:extLst>
      <p:ext uri="{BB962C8B-B14F-4D97-AF65-F5344CB8AC3E}">
        <p14:creationId xmlns:p14="http://schemas.microsoft.com/office/powerpoint/2010/main" val="77046358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81631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AND AGENDA</a:t>
            </a:r>
          </a:p>
        </p:txBody>
      </p:sp>
      <p:sp>
        <p:nvSpPr>
          <p:cNvPr id="6" name="TextBox 5"/>
          <p:cNvSpPr txBox="1"/>
          <p:nvPr/>
        </p:nvSpPr>
        <p:spPr>
          <a:xfrm>
            <a:off x="5699315" y="3577265"/>
            <a:ext cx="13286563" cy="4893647"/>
          </a:xfrm>
          <a:prstGeom prst="rect">
            <a:avLst/>
          </a:prstGeom>
          <a:noFill/>
        </p:spPr>
        <p:txBody>
          <a:bodyPr wrap="square" rtlCol="0">
            <a:spAutoFit/>
          </a:bodyPr>
          <a:lstStyle/>
          <a:p>
            <a:pPr algn="l">
              <a:spcBef>
                <a:spcPts val="600"/>
              </a:spcBef>
              <a:spcAft>
                <a:spcPts val="600"/>
              </a:spcAft>
            </a:pPr>
            <a:r>
              <a:rPr lang="en-US" sz="3600" b="1" dirty="0">
                <a:solidFill>
                  <a:schemeClr val="tx2"/>
                </a:solidFill>
              </a:rPr>
              <a:t>PURPOSE: </a:t>
            </a:r>
            <a:r>
              <a:rPr lang="en-US" sz="3600" dirty="0">
                <a:solidFill>
                  <a:schemeClr val="tx2"/>
                </a:solidFill>
              </a:rPr>
              <a:t>Review Global SEO Strategy Proposal Plan </a:t>
            </a:r>
            <a:endParaRPr lang="en-US" sz="3600" b="1" dirty="0">
              <a:solidFill>
                <a:schemeClr val="tx2"/>
              </a:solidFill>
            </a:endParaRPr>
          </a:p>
          <a:p>
            <a:pPr marL="571500" indent="-571500" algn="l">
              <a:spcBef>
                <a:spcPts val="600"/>
              </a:spcBef>
              <a:spcAft>
                <a:spcPts val="600"/>
              </a:spcAft>
              <a:buFont typeface="Arial" panose="020B0604020202020204" pitchFamily="34" charset="0"/>
              <a:buChar char="•"/>
            </a:pPr>
            <a:endParaRPr lang="en-US" sz="3600" dirty="0">
              <a:solidFill>
                <a:schemeClr val="tx2"/>
              </a:solidFill>
            </a:endParaRPr>
          </a:p>
          <a:p>
            <a:pPr algn="l">
              <a:spcBef>
                <a:spcPts val="600"/>
              </a:spcBef>
              <a:spcAft>
                <a:spcPts val="600"/>
              </a:spcAft>
            </a:pPr>
            <a:r>
              <a:rPr lang="en-US" sz="3600" b="1" dirty="0">
                <a:solidFill>
                  <a:schemeClr val="tx2"/>
                </a:solidFill>
              </a:rPr>
              <a:t>AGENDA:</a:t>
            </a:r>
            <a:endParaRPr lang="en-US" sz="3600" dirty="0">
              <a:solidFill>
                <a:schemeClr val="tx2"/>
              </a:solidFill>
            </a:endParaRPr>
          </a:p>
          <a:p>
            <a:pPr marL="571500" indent="-571500" algn="l">
              <a:spcBef>
                <a:spcPts val="600"/>
              </a:spcBef>
              <a:spcAft>
                <a:spcPts val="600"/>
              </a:spcAft>
              <a:buFont typeface="Arial" panose="020B0604020202020204" pitchFamily="34" charset="0"/>
              <a:buChar char="•"/>
            </a:pPr>
            <a:r>
              <a:rPr lang="en-US" sz="3600" dirty="0">
                <a:solidFill>
                  <a:schemeClr val="tx2"/>
                </a:solidFill>
              </a:rPr>
              <a:t>SEO Strategy Objectives</a:t>
            </a:r>
          </a:p>
          <a:p>
            <a:pPr marL="571500" indent="-571500" algn="l">
              <a:spcBef>
                <a:spcPts val="600"/>
              </a:spcBef>
              <a:spcAft>
                <a:spcPts val="600"/>
              </a:spcAft>
              <a:buFont typeface="Arial" panose="020B0604020202020204" pitchFamily="34" charset="0"/>
              <a:buChar char="•"/>
            </a:pPr>
            <a:r>
              <a:rPr lang="en-US" sz="3600" dirty="0">
                <a:solidFill>
                  <a:schemeClr val="tx2"/>
                </a:solidFill>
              </a:rPr>
              <a:t>Recap: SEO Basics, Customer Journey, Content </a:t>
            </a:r>
          </a:p>
          <a:p>
            <a:pPr marL="571500" indent="-571500" algn="l">
              <a:spcBef>
                <a:spcPts val="600"/>
              </a:spcBef>
              <a:spcAft>
                <a:spcPts val="600"/>
              </a:spcAft>
              <a:buFont typeface="Arial" panose="020B0604020202020204" pitchFamily="34" charset="0"/>
              <a:buChar char="•"/>
            </a:pPr>
            <a:r>
              <a:rPr lang="en-US" sz="3600" dirty="0">
                <a:solidFill>
                  <a:schemeClr val="tx2"/>
                </a:solidFill>
              </a:rPr>
              <a:t>Recommended Approach </a:t>
            </a:r>
          </a:p>
          <a:p>
            <a:pPr marL="571500" indent="-571500" algn="l">
              <a:spcBef>
                <a:spcPts val="600"/>
              </a:spcBef>
              <a:spcAft>
                <a:spcPts val="600"/>
              </a:spcAft>
              <a:buFont typeface="Arial" panose="020B0604020202020204" pitchFamily="34" charset="0"/>
              <a:buChar char="•"/>
            </a:pPr>
            <a:r>
              <a:rPr lang="en-US" sz="3600" dirty="0">
                <a:solidFill>
                  <a:schemeClr val="tx2"/>
                </a:solidFill>
              </a:rPr>
              <a:t>Timeline &amp; Budget</a:t>
            </a:r>
          </a:p>
        </p:txBody>
      </p:sp>
    </p:spTree>
    <p:extLst>
      <p:ext uri="{BB962C8B-B14F-4D97-AF65-F5344CB8AC3E}">
        <p14:creationId xmlns:p14="http://schemas.microsoft.com/office/powerpoint/2010/main" val="42739096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21948458" y="12898623"/>
            <a:ext cx="686776" cy="402337"/>
          </a:xfrm>
          <a:prstGeom prst="rect">
            <a:avLst/>
          </a:prstGeom>
        </p:spPr>
        <p:txBody>
          <a:bodyPr/>
          <a:lstStyle/>
          <a:p>
            <a:fld id="{1C3E503B-1749-784E-8D90-AC31DD0CB291}" type="slidenum">
              <a:rPr lang="en-US" smtClean="0"/>
              <a:pPr/>
              <a:t>3</a:t>
            </a:fld>
            <a:endParaRPr lang="en-US" dirty="0"/>
          </a:p>
        </p:txBody>
      </p:sp>
      <p:sp>
        <p:nvSpPr>
          <p:cNvPr id="4" name="Title 3"/>
          <p:cNvSpPr>
            <a:spLocks noGrp="1"/>
          </p:cNvSpPr>
          <p:nvPr>
            <p:ph type="title"/>
          </p:nvPr>
        </p:nvSpPr>
        <p:spPr/>
        <p:txBody>
          <a:bodyPr/>
          <a:lstStyle/>
          <a:p>
            <a:r>
              <a:rPr lang="en-US" sz="6000" dirty="0"/>
              <a:t>SEO objectives</a:t>
            </a:r>
            <a:endParaRPr lang="en-US" dirty="0"/>
          </a:p>
        </p:txBody>
      </p:sp>
      <p:sp>
        <p:nvSpPr>
          <p:cNvPr id="6" name="Shape 19"/>
          <p:cNvSpPr/>
          <p:nvPr/>
        </p:nvSpPr>
        <p:spPr>
          <a:xfrm>
            <a:off x="11177588" y="7176853"/>
            <a:ext cx="2032002" cy="174627"/>
          </a:xfrm>
          <a:prstGeom prst="rect">
            <a:avLst/>
          </a:prstGeom>
          <a:solidFill>
            <a:schemeClr val="bg1"/>
          </a:solidFill>
          <a:ln w="3175">
            <a:miter lim="400000"/>
          </a:ln>
        </p:spPr>
        <p:txBody>
          <a:bodyPr lIns="45718" rIns="45718"/>
          <a:lstStyle/>
          <a:p>
            <a:pPr lvl="0">
              <a:defRPr sz="3200">
                <a:solidFill>
                  <a:srgbClr val="EAE0BE"/>
                </a:solidFill>
              </a:defRPr>
            </a:pPr>
            <a:endParaRPr sz="3200" dirty="0"/>
          </a:p>
        </p:txBody>
      </p:sp>
    </p:spTree>
    <p:extLst>
      <p:ext uri="{BB962C8B-B14F-4D97-AF65-F5344CB8AC3E}">
        <p14:creationId xmlns:p14="http://schemas.microsoft.com/office/powerpoint/2010/main" val="17162489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6" name="TextBox 5"/>
          <p:cNvSpPr txBox="1"/>
          <p:nvPr/>
        </p:nvSpPr>
        <p:spPr>
          <a:xfrm>
            <a:off x="2708212" y="3897305"/>
            <a:ext cx="18973800" cy="9402574"/>
          </a:xfrm>
          <a:prstGeom prst="rect">
            <a:avLst/>
          </a:prstGeom>
          <a:noFill/>
        </p:spPr>
        <p:txBody>
          <a:bodyPr wrap="square" rtlCol="0">
            <a:spAutoFit/>
          </a:bodyPr>
          <a:lstStyle/>
          <a:p>
            <a:pPr algn="l">
              <a:spcBef>
                <a:spcPts val="600"/>
              </a:spcBef>
              <a:spcAft>
                <a:spcPts val="600"/>
              </a:spcAft>
            </a:pPr>
            <a:r>
              <a:rPr lang="en-US" sz="3200" b="1" dirty="0">
                <a:solidFill>
                  <a:schemeClr val="tx1"/>
                </a:solidFill>
              </a:rPr>
              <a:t>Website Strategy: </a:t>
            </a:r>
          </a:p>
          <a:p>
            <a:pPr marL="571500" indent="-571500" algn="l">
              <a:spcBef>
                <a:spcPts val="600"/>
              </a:spcBef>
              <a:spcAft>
                <a:spcPts val="600"/>
              </a:spcAft>
              <a:buFont typeface="Arial" panose="020B0604020202020204" pitchFamily="34" charset="0"/>
              <a:buChar char="•"/>
            </a:pPr>
            <a:r>
              <a:rPr lang="en-US" sz="3200" dirty="0">
                <a:solidFill>
                  <a:schemeClr val="tx1"/>
                </a:solidFill>
              </a:rPr>
              <a:t>Make the </a:t>
            </a:r>
            <a:r>
              <a:rPr lang="en-US" sz="3200" dirty="0">
                <a:solidFill>
                  <a:schemeClr val="tx1"/>
                </a:solidFill>
                <a:hlinkClick r:id="rId3"/>
              </a:rPr>
              <a:t>http://4cs.gia.edu</a:t>
            </a:r>
            <a:r>
              <a:rPr lang="en-US" sz="3200" dirty="0">
                <a:solidFill>
                  <a:schemeClr val="tx1"/>
                </a:solidFill>
              </a:rPr>
              <a:t> website the destination to educate diamond buying consumers on GIA, 4Cs and how to buy a diamond, while driving preference for GIA Grading Reports.</a:t>
            </a:r>
          </a:p>
          <a:p>
            <a:pPr marL="571500" indent="-571500" algn="l">
              <a:spcBef>
                <a:spcPts val="600"/>
              </a:spcBef>
              <a:spcAft>
                <a:spcPts val="600"/>
              </a:spcAft>
              <a:buFont typeface="Arial" panose="020B0604020202020204" pitchFamily="34" charset="0"/>
              <a:buChar char="•"/>
            </a:pPr>
            <a:endParaRPr lang="en-US" sz="3200" b="1" dirty="0">
              <a:solidFill>
                <a:schemeClr val="tx1"/>
              </a:solidFill>
            </a:endParaRPr>
          </a:p>
          <a:p>
            <a:pPr algn="l">
              <a:spcBef>
                <a:spcPts val="600"/>
              </a:spcBef>
              <a:spcAft>
                <a:spcPts val="600"/>
              </a:spcAft>
            </a:pPr>
            <a:r>
              <a:rPr lang="en-US" sz="3200" b="1" dirty="0">
                <a:solidFill>
                  <a:schemeClr val="tx1"/>
                </a:solidFill>
              </a:rPr>
              <a:t>SEO Strategy Key Outcomes: </a:t>
            </a:r>
          </a:p>
          <a:p>
            <a:pPr marL="457200" lvl="0" indent="-457200" algn="l">
              <a:spcBef>
                <a:spcPts val="600"/>
              </a:spcBef>
              <a:spcAft>
                <a:spcPts val="600"/>
              </a:spcAft>
              <a:buFont typeface="Arial" panose="020B0604020202020204" pitchFamily="34" charset="0"/>
              <a:buChar char="•"/>
            </a:pPr>
            <a:r>
              <a:rPr lang="en-US" sz="3200" b="1" dirty="0">
                <a:solidFill>
                  <a:schemeClr val="tx1"/>
                </a:solidFill>
              </a:rPr>
              <a:t>Development of Strategic and Tactical Roadmap </a:t>
            </a:r>
            <a:r>
              <a:rPr lang="en-US" sz="3200" dirty="0">
                <a:solidFill>
                  <a:schemeClr val="tx1"/>
                </a:solidFill>
              </a:rPr>
              <a:t>–</a:t>
            </a:r>
            <a:r>
              <a:rPr lang="en-US" sz="3200" b="1" dirty="0">
                <a:solidFill>
                  <a:schemeClr val="tx1"/>
                </a:solidFill>
              </a:rPr>
              <a:t> </a:t>
            </a:r>
            <a:r>
              <a:rPr lang="en-US" sz="3200" dirty="0">
                <a:solidFill>
                  <a:schemeClr val="tx1"/>
                </a:solidFill>
              </a:rPr>
              <a:t>Workshop and deep analysis of site and future strategy will result in technical optimization recommendations, SEO content strategy and detailed plans to guide SEO through 2019. </a:t>
            </a:r>
          </a:p>
          <a:p>
            <a:pPr marL="457200" lvl="0" indent="-457200" algn="l">
              <a:spcBef>
                <a:spcPts val="600"/>
              </a:spcBef>
              <a:spcAft>
                <a:spcPts val="600"/>
              </a:spcAft>
              <a:buFont typeface="Arial" panose="020B0604020202020204" pitchFamily="34" charset="0"/>
              <a:buChar char="•"/>
            </a:pPr>
            <a:r>
              <a:rPr lang="en-US" sz="3200" b="1" dirty="0">
                <a:solidFill>
                  <a:schemeClr val="tx1"/>
                </a:solidFill>
              </a:rPr>
              <a:t>Keyword Optimization and Copy Edits </a:t>
            </a:r>
            <a:r>
              <a:rPr lang="en-US" sz="3200" dirty="0">
                <a:solidFill>
                  <a:schemeClr val="tx1"/>
                </a:solidFill>
              </a:rPr>
              <a:t>– Copy and headers currently on the 4Cs website will be keyword optimized to align with important and higher volume search phrases.</a:t>
            </a:r>
            <a:endParaRPr lang="en-US" sz="3200" b="1" dirty="0">
              <a:solidFill>
                <a:schemeClr val="tx1"/>
              </a:solidFill>
            </a:endParaRPr>
          </a:p>
          <a:p>
            <a:pPr marL="457200" lvl="0" indent="-457200" algn="l">
              <a:spcBef>
                <a:spcPts val="600"/>
              </a:spcBef>
              <a:spcAft>
                <a:spcPts val="600"/>
              </a:spcAft>
              <a:buFont typeface="Arial" panose="020B0604020202020204" pitchFamily="34" charset="0"/>
              <a:buChar char="•"/>
            </a:pPr>
            <a:r>
              <a:rPr lang="en-US" sz="3200" b="1" dirty="0">
                <a:solidFill>
                  <a:schemeClr val="tx1"/>
                </a:solidFill>
              </a:rPr>
              <a:t>Update Meta Tags </a:t>
            </a:r>
            <a:r>
              <a:rPr lang="en-US" sz="3200" dirty="0">
                <a:solidFill>
                  <a:schemeClr val="tx1"/>
                </a:solidFill>
              </a:rPr>
              <a:t>– The key optimization touchpoints – page titles and meta description tags – will be optimized in alignment with the keyword optimization.</a:t>
            </a:r>
            <a:endParaRPr lang="en-US" sz="3200" b="1" dirty="0">
              <a:solidFill>
                <a:schemeClr val="tx1"/>
              </a:solidFill>
            </a:endParaRPr>
          </a:p>
          <a:p>
            <a:pPr marL="457200" lvl="0" indent="-457200" algn="l">
              <a:spcBef>
                <a:spcPts val="600"/>
              </a:spcBef>
              <a:spcAft>
                <a:spcPts val="600"/>
              </a:spcAft>
              <a:buFont typeface="Arial" panose="020B0604020202020204" pitchFamily="34" charset="0"/>
              <a:buChar char="•"/>
            </a:pPr>
            <a:r>
              <a:rPr lang="en-US" sz="3200" b="1" dirty="0">
                <a:solidFill>
                  <a:schemeClr val="tx1"/>
                </a:solidFill>
              </a:rPr>
              <a:t>Update Sitemap </a:t>
            </a:r>
            <a:r>
              <a:rPr lang="en-US" sz="3200" dirty="0">
                <a:solidFill>
                  <a:schemeClr val="tx1"/>
                </a:solidFill>
              </a:rPr>
              <a:t>– The .XML sitemap will be updated and a </a:t>
            </a:r>
            <a:r>
              <a:rPr lang="en-US" sz="3200" dirty="0" err="1">
                <a:solidFill>
                  <a:schemeClr val="tx1"/>
                </a:solidFill>
              </a:rPr>
              <a:t>Wordpress</a:t>
            </a:r>
            <a:r>
              <a:rPr lang="en-US" sz="3200" dirty="0">
                <a:solidFill>
                  <a:schemeClr val="tx1"/>
                </a:solidFill>
              </a:rPr>
              <a:t> plugin designed to automatically do this will be recommended.</a:t>
            </a:r>
          </a:p>
          <a:p>
            <a:pPr marL="457200" indent="-457200" algn="l">
              <a:spcAft>
                <a:spcPts val="600"/>
              </a:spcAft>
              <a:buFont typeface="Arial" charset="0"/>
              <a:buChar char="•"/>
            </a:pPr>
            <a:endParaRPr lang="en-US" sz="3600" dirty="0">
              <a:solidFill>
                <a:schemeClr val="tx1"/>
              </a:solidFill>
            </a:endParaRPr>
          </a:p>
          <a:p>
            <a:pPr algn="l">
              <a:spcBef>
                <a:spcPts val="600"/>
              </a:spcBef>
              <a:spcAft>
                <a:spcPts val="600"/>
              </a:spcAft>
            </a:pPr>
            <a:endParaRPr lang="en-US" sz="3600" dirty="0">
              <a:solidFill>
                <a:schemeClr val="tx1"/>
              </a:solidFill>
            </a:endParaRPr>
          </a:p>
        </p:txBody>
      </p:sp>
    </p:spTree>
    <p:extLst>
      <p:ext uri="{BB962C8B-B14F-4D97-AF65-F5344CB8AC3E}">
        <p14:creationId xmlns:p14="http://schemas.microsoft.com/office/powerpoint/2010/main" val="35798121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basic Ingredients for success</a:t>
            </a:r>
          </a:p>
        </p:txBody>
      </p:sp>
      <p:sp>
        <p:nvSpPr>
          <p:cNvPr id="6" name="TextBox 5"/>
          <p:cNvSpPr txBox="1"/>
          <p:nvPr/>
        </p:nvSpPr>
        <p:spPr>
          <a:xfrm>
            <a:off x="2706624" y="3895344"/>
            <a:ext cx="18973800" cy="7478970"/>
          </a:xfrm>
          <a:prstGeom prst="rect">
            <a:avLst/>
          </a:prstGeom>
          <a:noFill/>
        </p:spPr>
        <p:txBody>
          <a:bodyPr wrap="square" rtlCol="0">
            <a:spAutoFit/>
          </a:bodyPr>
          <a:lstStyle/>
          <a:p>
            <a:pPr algn="l"/>
            <a:r>
              <a:rPr lang="en-US" sz="3200" dirty="0"/>
              <a:t>Search Engine Optimization is the process of developing and managing web assets with the</a:t>
            </a:r>
          </a:p>
          <a:p>
            <a:pPr algn="l"/>
            <a:r>
              <a:rPr lang="en-US" sz="3200" dirty="0"/>
              <a:t>intention of gaining and keeping top placement in natural search results. The basics of SEO have</a:t>
            </a:r>
          </a:p>
          <a:p>
            <a:pPr algn="l"/>
            <a:r>
              <a:rPr lang="en-US" sz="3200" dirty="0"/>
              <a:t>remained remarkably consistent since Google launched in 1997.</a:t>
            </a:r>
          </a:p>
          <a:p>
            <a:pPr algn="l"/>
            <a:endParaRPr lang="en-US" sz="3200" b="1" dirty="0"/>
          </a:p>
          <a:p>
            <a:pPr marL="457200" indent="-457200" algn="l">
              <a:buFont typeface="Arial" panose="020B0604020202020204" pitchFamily="34" charset="0"/>
              <a:buChar char="•"/>
            </a:pPr>
            <a:r>
              <a:rPr lang="en-US" sz="3200" b="1" dirty="0"/>
              <a:t>Technical Requirements </a:t>
            </a:r>
            <a:r>
              <a:rPr lang="en-US" sz="3200" dirty="0"/>
              <a:t>– Does your website make it difficult for search engines to see and understand its structure and contents? Are things like sitemap.xml and robots.txt done right?</a:t>
            </a:r>
          </a:p>
          <a:p>
            <a:pPr marL="457200" indent="-457200" algn="l">
              <a:buFont typeface="Arial" panose="020B0604020202020204" pitchFamily="34" charset="0"/>
              <a:buChar char="•"/>
            </a:pPr>
            <a:endParaRPr lang="en-US" sz="3200" b="1" dirty="0"/>
          </a:p>
          <a:p>
            <a:pPr marL="457200" indent="-457200" algn="l">
              <a:buFont typeface="Arial" panose="020B0604020202020204" pitchFamily="34" charset="0"/>
              <a:buChar char="•"/>
            </a:pPr>
            <a:r>
              <a:rPr lang="en-US" sz="3200" b="1" dirty="0"/>
              <a:t>Keywords and Content </a:t>
            </a:r>
            <a:r>
              <a:rPr lang="en-US" sz="3200" dirty="0"/>
              <a:t>– In order to win for searches related to ”emerald cut diamond engagement ring” the site must contain these words in key places like page titles, meta descriptions, headers, body copy, link anchor text and others. ”Trans-creation” of content into Chinese and Japanese fits here.</a:t>
            </a:r>
          </a:p>
          <a:p>
            <a:pPr marL="457200" indent="-457200" algn="l">
              <a:buFont typeface="Arial" panose="020B0604020202020204" pitchFamily="34" charset="0"/>
              <a:buChar char="•"/>
            </a:pPr>
            <a:endParaRPr lang="en-US" sz="3200" b="1" dirty="0"/>
          </a:p>
          <a:p>
            <a:pPr marL="457200" indent="-457200" algn="l">
              <a:buFont typeface="Arial" panose="020B0604020202020204" pitchFamily="34" charset="0"/>
              <a:buChar char="•"/>
            </a:pPr>
            <a:r>
              <a:rPr lang="en-US" sz="3200" b="1" dirty="0"/>
              <a:t>Domain Authority </a:t>
            </a:r>
            <a:r>
              <a:rPr lang="en-US" sz="3200" dirty="0"/>
              <a:t>– We are in luck! .EDU is arguably the most powerful domain extension.</a:t>
            </a:r>
          </a:p>
          <a:p>
            <a:pPr marL="457200" indent="-457200" algn="l">
              <a:buFont typeface="Arial" panose="020B0604020202020204" pitchFamily="34" charset="0"/>
              <a:buChar char="•"/>
            </a:pPr>
            <a:endParaRPr lang="en-US" sz="3200" b="1" dirty="0"/>
          </a:p>
          <a:p>
            <a:pPr marL="457200" indent="-457200" algn="l">
              <a:buFont typeface="Arial" panose="020B0604020202020204" pitchFamily="34" charset="0"/>
              <a:buChar char="•"/>
            </a:pPr>
            <a:r>
              <a:rPr lang="en-US" sz="3200" b="1" dirty="0"/>
              <a:t>Linking and Popularity </a:t>
            </a:r>
            <a:r>
              <a:rPr lang="en-US" sz="3200" dirty="0"/>
              <a:t>– Relevance of a website is measured in large part by the quality and quantity of links pointing at a web page from other places online and the link structure of the website.</a:t>
            </a:r>
            <a:endParaRPr lang="en-US" sz="3200" dirty="0">
              <a:solidFill>
                <a:schemeClr val="tx2"/>
              </a:solidFill>
            </a:endParaRPr>
          </a:p>
        </p:txBody>
      </p:sp>
    </p:spTree>
    <p:extLst>
      <p:ext uri="{BB962C8B-B14F-4D97-AF65-F5344CB8AC3E}">
        <p14:creationId xmlns:p14="http://schemas.microsoft.com/office/powerpoint/2010/main" val="317298213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a:t>
            </a:r>
            <a:r>
              <a:rPr lang="en-US" dirty="0" err="1"/>
              <a:t>seo</a:t>
            </a:r>
            <a:r>
              <a:rPr lang="en-US" dirty="0"/>
              <a:t> in the customer journey</a:t>
            </a:r>
          </a:p>
        </p:txBody>
      </p:sp>
      <p:sp>
        <p:nvSpPr>
          <p:cNvPr id="6" name="TextBox 5"/>
          <p:cNvSpPr txBox="1"/>
          <p:nvPr/>
        </p:nvSpPr>
        <p:spPr>
          <a:xfrm>
            <a:off x="2706624" y="3895344"/>
            <a:ext cx="18973800" cy="5970865"/>
          </a:xfrm>
          <a:prstGeom prst="rect">
            <a:avLst/>
          </a:prstGeom>
          <a:noFill/>
        </p:spPr>
        <p:txBody>
          <a:bodyPr wrap="square" rtlCol="0">
            <a:spAutoFit/>
          </a:bodyPr>
          <a:lstStyle/>
          <a:p>
            <a:pPr marL="457200" indent="-457200" algn="l">
              <a:buFont typeface="Arial" panose="020B0604020202020204" pitchFamily="34" charset="0"/>
              <a:buChar char="•"/>
            </a:pPr>
            <a:r>
              <a:rPr lang="en-US" sz="3200" b="1" dirty="0"/>
              <a:t>Searches aligned to Awareness: </a:t>
            </a:r>
            <a:r>
              <a:rPr lang="en-US" sz="3200" dirty="0"/>
              <a:t>engagement ring designs, vintage engagement rings, simple engagement rings, best engagement rings</a:t>
            </a:r>
          </a:p>
          <a:p>
            <a:pPr marL="457200" indent="-457200" algn="l">
              <a:buFont typeface="Arial" panose="020B0604020202020204" pitchFamily="34" charset="0"/>
              <a:buChar char="•"/>
            </a:pPr>
            <a:endParaRPr lang="en-US" sz="3200" dirty="0">
              <a:solidFill>
                <a:schemeClr val="tx2"/>
              </a:solidFill>
            </a:endParaRPr>
          </a:p>
          <a:p>
            <a:pPr marL="457200" indent="-457200" algn="l">
              <a:buFont typeface="Arial" panose="020B0604020202020204" pitchFamily="34" charset="0"/>
              <a:buChar char="•"/>
            </a:pPr>
            <a:r>
              <a:rPr lang="en-US" sz="3200" b="1" dirty="0"/>
              <a:t>Searches aligned to Consideration: </a:t>
            </a:r>
            <a:r>
              <a:rPr lang="en-US" sz="3200" dirty="0"/>
              <a:t>(color) + diamond engagement ring, i.e. yellow diamond engagement ring (specific) + cut diamond ring, i.e. cushion cut diamond ring</a:t>
            </a:r>
          </a:p>
          <a:p>
            <a:pPr marL="457200" indent="-457200" algn="l">
              <a:buFont typeface="Arial" panose="020B0604020202020204" pitchFamily="34" charset="0"/>
              <a:buChar char="•"/>
            </a:pPr>
            <a:endParaRPr lang="en-US" sz="3200" dirty="0">
              <a:solidFill>
                <a:schemeClr val="tx2"/>
              </a:solidFill>
            </a:endParaRPr>
          </a:p>
          <a:p>
            <a:pPr marL="457200" indent="-457200" algn="l">
              <a:buFont typeface="Arial" panose="020B0604020202020204" pitchFamily="34" charset="0"/>
              <a:buChar char="•"/>
            </a:pPr>
            <a:r>
              <a:rPr lang="en-US" sz="3200" b="1" dirty="0"/>
              <a:t>Searches aligned to Pre-purchase: </a:t>
            </a:r>
            <a:r>
              <a:rPr lang="en-US" sz="3200" dirty="0"/>
              <a:t>diamond price guide, diamond ring price, cool engagement rings (such a guy search…), engagement rings sale, build an engagement ring</a:t>
            </a:r>
          </a:p>
          <a:p>
            <a:pPr marL="457200" indent="-457200" algn="l">
              <a:buFont typeface="Arial" panose="020B0604020202020204" pitchFamily="34" charset="0"/>
              <a:buChar char="•"/>
            </a:pPr>
            <a:endParaRPr lang="en-US" sz="3200" dirty="0">
              <a:solidFill>
                <a:schemeClr val="tx2"/>
              </a:solidFill>
            </a:endParaRPr>
          </a:p>
          <a:p>
            <a:pPr marL="457200" indent="-457200" algn="l">
              <a:buFont typeface="Arial" panose="020B0604020202020204" pitchFamily="34" charset="0"/>
              <a:buChar char="•"/>
            </a:pPr>
            <a:r>
              <a:rPr lang="en-US" sz="3200" b="1" dirty="0"/>
              <a:t>Searches aligned to Purchase: </a:t>
            </a:r>
            <a:r>
              <a:rPr lang="en-US" sz="3200" dirty="0"/>
              <a:t>Engagement rings online, engagement ring financing, “branded terms” for ecommerce sites</a:t>
            </a:r>
            <a:endParaRPr lang="en-US" sz="3200" dirty="0">
              <a:solidFill>
                <a:schemeClr val="tx2"/>
              </a:solidFill>
            </a:endParaRPr>
          </a:p>
          <a:p>
            <a:pPr algn="l"/>
            <a:endParaRPr lang="en-US" sz="3000" dirty="0">
              <a:solidFill>
                <a:schemeClr val="tx2"/>
              </a:solidFill>
            </a:endParaRPr>
          </a:p>
        </p:txBody>
      </p:sp>
    </p:spTree>
    <p:extLst>
      <p:ext uri="{BB962C8B-B14F-4D97-AF65-F5344CB8AC3E}">
        <p14:creationId xmlns:p14="http://schemas.microsoft.com/office/powerpoint/2010/main" val="41288204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blog content </a:t>
            </a:r>
          </a:p>
        </p:txBody>
      </p:sp>
      <p:sp>
        <p:nvSpPr>
          <p:cNvPr id="6" name="TextBox 5"/>
          <p:cNvSpPr txBox="1"/>
          <p:nvPr/>
        </p:nvSpPr>
        <p:spPr>
          <a:xfrm>
            <a:off x="2941320" y="4194485"/>
            <a:ext cx="18973800" cy="6001643"/>
          </a:xfrm>
          <a:prstGeom prst="rect">
            <a:avLst/>
          </a:prstGeom>
          <a:noFill/>
        </p:spPr>
        <p:txBody>
          <a:bodyPr wrap="square" rtlCol="0">
            <a:spAutoFit/>
          </a:bodyPr>
          <a:lstStyle/>
          <a:p>
            <a:pPr algn="l"/>
            <a:r>
              <a:rPr lang="en-US" sz="3200" dirty="0">
                <a:latin typeface="ArialMT"/>
              </a:rPr>
              <a:t>Clearly there is a significant volume of content being created in support of the 4Cs blog. </a:t>
            </a:r>
          </a:p>
          <a:p>
            <a:pPr algn="l"/>
            <a:endParaRPr lang="en-US" sz="3200" dirty="0">
              <a:latin typeface="ArialMT"/>
            </a:endParaRPr>
          </a:p>
          <a:p>
            <a:pPr marL="457200" indent="-457200" algn="l">
              <a:buFont typeface="Arial" panose="020B0604020202020204" pitchFamily="34" charset="0"/>
              <a:buChar char="•"/>
            </a:pPr>
            <a:r>
              <a:rPr lang="en-US" sz="3200" b="1" dirty="0">
                <a:latin typeface="ArialMT"/>
              </a:rPr>
              <a:t>Content, post interlinking and meta tag optimization </a:t>
            </a:r>
            <a:r>
              <a:rPr lang="en-US" sz="3200" dirty="0">
                <a:latin typeface="ArialMT"/>
              </a:rPr>
              <a:t>should be scheduled in the near term future. Keep in mind to think about which existing pieces will best support the customer journey.</a:t>
            </a:r>
          </a:p>
          <a:p>
            <a:pPr marL="457200" indent="-457200" algn="l">
              <a:buFont typeface="Arial" panose="020B0604020202020204" pitchFamily="34" charset="0"/>
              <a:buChar char="•"/>
            </a:pPr>
            <a:endParaRPr lang="en-US" sz="3200" dirty="0">
              <a:latin typeface="ArialMT"/>
            </a:endParaRPr>
          </a:p>
          <a:p>
            <a:pPr marL="457200" indent="-457200" algn="l">
              <a:buFont typeface="Arial" panose="020B0604020202020204" pitchFamily="34" charset="0"/>
              <a:buChar char="•"/>
            </a:pPr>
            <a:r>
              <a:rPr lang="en-US" sz="3200" b="1" dirty="0">
                <a:latin typeface="ArialMT"/>
              </a:rPr>
              <a:t>Content updates </a:t>
            </a:r>
            <a:r>
              <a:rPr lang="en-US" sz="3200" dirty="0">
                <a:latin typeface="ArialMT"/>
              </a:rPr>
              <a:t>in the near term should be aligned to search behavior prior to development.</a:t>
            </a:r>
          </a:p>
          <a:p>
            <a:pPr marL="457200" indent="-457200" algn="l">
              <a:buFont typeface="Arial" panose="020B0604020202020204" pitchFamily="34" charset="0"/>
              <a:buChar char="•"/>
            </a:pPr>
            <a:endParaRPr lang="en-US" sz="3200" dirty="0">
              <a:latin typeface="ArialMT"/>
            </a:endParaRPr>
          </a:p>
          <a:p>
            <a:pPr marL="457200" indent="-457200" algn="l">
              <a:buFont typeface="Arial" panose="020B0604020202020204" pitchFamily="34" charset="0"/>
              <a:buChar char="•"/>
            </a:pPr>
            <a:r>
              <a:rPr lang="en-US" sz="3200" b="1" dirty="0">
                <a:latin typeface="ArialMT"/>
              </a:rPr>
              <a:t>Keyword targets </a:t>
            </a:r>
            <a:r>
              <a:rPr lang="en-US" sz="3200" dirty="0">
                <a:latin typeface="ArialMT"/>
              </a:rPr>
              <a:t>can be suggested for content already in the pipeline. A longer term content strategy should be created to work towards dominating key aspects of the search landscape.</a:t>
            </a:r>
          </a:p>
          <a:p>
            <a:pPr marL="457200" indent="-457200" algn="l">
              <a:buFont typeface="Arial" panose="020B0604020202020204" pitchFamily="34" charset="0"/>
              <a:buChar char="•"/>
            </a:pPr>
            <a:endParaRPr lang="en-US" sz="3200" dirty="0">
              <a:latin typeface="ArialMT"/>
            </a:endParaRPr>
          </a:p>
          <a:p>
            <a:pPr marL="457200" indent="-457200" algn="l">
              <a:buFont typeface="Arial" panose="020B0604020202020204" pitchFamily="34" charset="0"/>
              <a:buChar char="•"/>
            </a:pPr>
            <a:r>
              <a:rPr lang="en-US" sz="3200" b="1" dirty="0">
                <a:latin typeface="ArialMT"/>
              </a:rPr>
              <a:t>Changes to the English content</a:t>
            </a:r>
            <a:r>
              <a:rPr lang="en-US" sz="3200" dirty="0">
                <a:latin typeface="ArialMT"/>
              </a:rPr>
              <a:t> can be trans-created into Chinese and Japanese to better optimize in these markets.</a:t>
            </a:r>
            <a:endParaRPr lang="en-US" sz="3000" dirty="0">
              <a:solidFill>
                <a:schemeClr val="tx2"/>
              </a:solidFill>
            </a:endParaRPr>
          </a:p>
        </p:txBody>
      </p:sp>
    </p:spTree>
    <p:extLst>
      <p:ext uri="{BB962C8B-B14F-4D97-AF65-F5344CB8AC3E}">
        <p14:creationId xmlns:p14="http://schemas.microsoft.com/office/powerpoint/2010/main" val="30642097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21948458" y="12898623"/>
            <a:ext cx="686776" cy="402337"/>
          </a:xfrm>
          <a:prstGeom prst="rect">
            <a:avLst/>
          </a:prstGeom>
        </p:spPr>
        <p:txBody>
          <a:bodyPr/>
          <a:lstStyle/>
          <a:p>
            <a:fld id="{1C3E503B-1749-784E-8D90-AC31DD0CB291}" type="slidenum">
              <a:rPr lang="en-US" smtClean="0"/>
              <a:pPr/>
              <a:t>8</a:t>
            </a:fld>
            <a:endParaRPr lang="en-US" dirty="0"/>
          </a:p>
        </p:txBody>
      </p:sp>
      <p:sp>
        <p:nvSpPr>
          <p:cNvPr id="4" name="Title 3"/>
          <p:cNvSpPr>
            <a:spLocks noGrp="1"/>
          </p:cNvSpPr>
          <p:nvPr>
            <p:ph type="title"/>
          </p:nvPr>
        </p:nvSpPr>
        <p:spPr/>
        <p:txBody>
          <a:bodyPr/>
          <a:lstStyle/>
          <a:p>
            <a:r>
              <a:rPr lang="en-US" sz="6000" dirty="0"/>
              <a:t>So, How do we get there?</a:t>
            </a:r>
            <a:endParaRPr lang="en-US" dirty="0"/>
          </a:p>
        </p:txBody>
      </p:sp>
      <p:sp>
        <p:nvSpPr>
          <p:cNvPr id="6" name="Shape 19"/>
          <p:cNvSpPr/>
          <p:nvPr/>
        </p:nvSpPr>
        <p:spPr>
          <a:xfrm>
            <a:off x="11177588" y="7176853"/>
            <a:ext cx="2032002" cy="174627"/>
          </a:xfrm>
          <a:prstGeom prst="rect">
            <a:avLst/>
          </a:prstGeom>
          <a:solidFill>
            <a:schemeClr val="bg1"/>
          </a:solidFill>
          <a:ln w="3175">
            <a:miter lim="400000"/>
          </a:ln>
        </p:spPr>
        <p:txBody>
          <a:bodyPr lIns="45718" rIns="45718"/>
          <a:lstStyle/>
          <a:p>
            <a:pPr lvl="0">
              <a:defRPr sz="3200">
                <a:solidFill>
                  <a:srgbClr val="EAE0BE"/>
                </a:solidFill>
              </a:defRPr>
            </a:pPr>
            <a:endParaRPr sz="3200" dirty="0"/>
          </a:p>
        </p:txBody>
      </p:sp>
    </p:spTree>
    <p:extLst>
      <p:ext uri="{BB962C8B-B14F-4D97-AF65-F5344CB8AC3E}">
        <p14:creationId xmlns:p14="http://schemas.microsoft.com/office/powerpoint/2010/main" val="12842293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Approach: part 1</a:t>
            </a:r>
          </a:p>
        </p:txBody>
      </p:sp>
      <p:sp>
        <p:nvSpPr>
          <p:cNvPr id="3" name="Content Placeholder 2"/>
          <p:cNvSpPr>
            <a:spLocks noGrp="1"/>
          </p:cNvSpPr>
          <p:nvPr>
            <p:ph idx="1"/>
          </p:nvPr>
        </p:nvSpPr>
        <p:spPr>
          <a:xfrm>
            <a:off x="2706624" y="3895344"/>
            <a:ext cx="19545300" cy="10378440"/>
          </a:xfrm>
        </p:spPr>
        <p:txBody>
          <a:bodyPr/>
          <a:lstStyle/>
          <a:p>
            <a:r>
              <a:rPr lang="en-US" sz="3200" u="sng" dirty="0">
                <a:solidFill>
                  <a:schemeClr val="tx1"/>
                </a:solidFill>
                <a:latin typeface="+mn-lt"/>
              </a:rPr>
              <a:t>SEO Strategy Workshop</a:t>
            </a:r>
          </a:p>
          <a:p>
            <a:r>
              <a:rPr lang="en-US" sz="3200" b="0" dirty="0">
                <a:solidFill>
                  <a:schemeClr val="tx1"/>
                </a:solidFill>
                <a:latin typeface="+mn-lt"/>
              </a:rPr>
              <a:t>This workshop will result in a strategic roadmap designed to guide SEO through 2019. </a:t>
            </a:r>
          </a:p>
          <a:p>
            <a:pPr marL="457200" indent="-457200">
              <a:buFont typeface="Arial" panose="020B0604020202020204" pitchFamily="34" charset="0"/>
              <a:buChar char="•"/>
            </a:pPr>
            <a:r>
              <a:rPr lang="en-US" sz="3200" b="0" dirty="0">
                <a:solidFill>
                  <a:schemeClr val="tx1"/>
                </a:solidFill>
                <a:latin typeface="+mn-lt"/>
              </a:rPr>
              <a:t>All previous optimization recommendations will be reviewed and expanded. </a:t>
            </a:r>
          </a:p>
          <a:p>
            <a:pPr marL="457200" indent="-457200">
              <a:buFont typeface="Arial" panose="020B0604020202020204" pitchFamily="34" charset="0"/>
              <a:buChar char="•"/>
            </a:pPr>
            <a:r>
              <a:rPr lang="en-US" sz="3200" b="0" dirty="0">
                <a:solidFill>
                  <a:schemeClr val="tx1"/>
                </a:solidFill>
                <a:latin typeface="+mn-lt"/>
              </a:rPr>
              <a:t>Additional analysis and review will be conducted. </a:t>
            </a:r>
          </a:p>
          <a:p>
            <a:pPr marL="457200" indent="-457200">
              <a:buFont typeface="Arial" panose="020B0604020202020204" pitchFamily="34" charset="0"/>
              <a:buChar char="•"/>
            </a:pPr>
            <a:r>
              <a:rPr lang="en-US" sz="3200" b="0" dirty="0">
                <a:solidFill>
                  <a:schemeClr val="tx1"/>
                </a:solidFill>
                <a:latin typeface="+mn-lt"/>
              </a:rPr>
              <a:t>Technical optimization recommendations will be discussed and prioritized with website managers. </a:t>
            </a:r>
          </a:p>
          <a:p>
            <a:pPr marL="457200" indent="-457200">
              <a:buFont typeface="Arial" panose="020B0604020202020204" pitchFamily="34" charset="0"/>
              <a:buChar char="•"/>
            </a:pPr>
            <a:r>
              <a:rPr lang="en-US" sz="3200" b="0" dirty="0">
                <a:solidFill>
                  <a:schemeClr val="tx1"/>
                </a:solidFill>
                <a:latin typeface="+mn-lt"/>
              </a:rPr>
              <a:t>Content development strategy will be discussed and planned. </a:t>
            </a:r>
          </a:p>
          <a:p>
            <a:pPr marL="457200" indent="-457200">
              <a:buFont typeface="Arial" panose="020B0604020202020204" pitchFamily="34" charset="0"/>
              <a:buChar char="•"/>
            </a:pPr>
            <a:r>
              <a:rPr lang="en-US" sz="3200" b="0" dirty="0">
                <a:solidFill>
                  <a:schemeClr val="tx1"/>
                </a:solidFill>
                <a:latin typeface="+mn-lt"/>
              </a:rPr>
              <a:t>Structure and distribution of content across 4Cs will be planned. </a:t>
            </a:r>
          </a:p>
          <a:p>
            <a:pPr marL="457200" indent="-457200">
              <a:buFont typeface="Arial" panose="020B0604020202020204" pitchFamily="34" charset="0"/>
              <a:buChar char="•"/>
            </a:pPr>
            <a:r>
              <a:rPr lang="en-US" sz="3200" b="0" dirty="0">
                <a:solidFill>
                  <a:schemeClr val="tx1"/>
                </a:solidFill>
                <a:latin typeface="+mn-lt"/>
              </a:rPr>
              <a:t>International content issues and strategy will be discussed and determined.</a:t>
            </a:r>
          </a:p>
          <a:p>
            <a:r>
              <a:rPr lang="en-US" sz="3200" dirty="0">
                <a:solidFill>
                  <a:schemeClr val="tx1"/>
                </a:solidFill>
                <a:latin typeface="+mn-lt"/>
              </a:rPr>
              <a:t> </a:t>
            </a:r>
          </a:p>
          <a:p>
            <a:r>
              <a:rPr lang="en-US" sz="3200" dirty="0">
                <a:solidFill>
                  <a:schemeClr val="tx1"/>
                </a:solidFill>
                <a:latin typeface="+mn-lt"/>
              </a:rPr>
              <a:t>Participants: </a:t>
            </a:r>
            <a:r>
              <a:rPr lang="en-US" sz="3200" b="0" dirty="0">
                <a:solidFill>
                  <a:schemeClr val="tx1"/>
                </a:solidFill>
                <a:latin typeface="+mn-lt"/>
              </a:rPr>
              <a:t>GIA – 4Cs website owners, including website managers/webmasters. Epsilon. USIM.</a:t>
            </a:r>
            <a:endParaRPr lang="en-US" sz="3200" dirty="0">
              <a:solidFill>
                <a:schemeClr val="tx1"/>
              </a:solidFill>
              <a:latin typeface="+mn-lt"/>
            </a:endParaRPr>
          </a:p>
          <a:p>
            <a:r>
              <a:rPr lang="en-US" sz="3200" dirty="0">
                <a:solidFill>
                  <a:schemeClr val="tx1"/>
                </a:solidFill>
                <a:latin typeface="+mn-lt"/>
              </a:rPr>
              <a:t>Deliverables: </a:t>
            </a:r>
            <a:r>
              <a:rPr lang="en-US" sz="3200" b="0" dirty="0">
                <a:solidFill>
                  <a:schemeClr val="tx1"/>
                </a:solidFill>
                <a:latin typeface="+mn-lt"/>
              </a:rPr>
              <a:t>INPUTS: Research, analysis, preparation of workshop materials, delivery of workshop on-site at GIA. OUTPUTS: documentation of strategy, 2018-2019 roadmap documentation and delivery.</a:t>
            </a:r>
            <a:endParaRPr lang="en-US" sz="3200" dirty="0">
              <a:solidFill>
                <a:schemeClr val="tx1"/>
              </a:solidFill>
              <a:latin typeface="+mn-lt"/>
            </a:endParaRPr>
          </a:p>
          <a:p>
            <a:r>
              <a:rPr lang="en-US" sz="3200" dirty="0">
                <a:solidFill>
                  <a:schemeClr val="tx1"/>
                </a:solidFill>
                <a:latin typeface="+mn-lt"/>
              </a:rPr>
              <a:t>Timing: </a:t>
            </a:r>
            <a:r>
              <a:rPr lang="en-US" sz="3200" b="0" dirty="0">
                <a:solidFill>
                  <a:schemeClr val="tx1"/>
                </a:solidFill>
                <a:latin typeface="+mn-lt"/>
              </a:rPr>
              <a:t>Workshop Prep, 3-4 weeks, Delivery of Workshop Plan, 2 weeks</a:t>
            </a:r>
          </a:p>
        </p:txBody>
      </p:sp>
    </p:spTree>
    <p:extLst>
      <p:ext uri="{BB962C8B-B14F-4D97-AF65-F5344CB8AC3E}">
        <p14:creationId xmlns:p14="http://schemas.microsoft.com/office/powerpoint/2010/main" val="1170926631"/>
      </p:ext>
    </p:extLst>
  </p:cSld>
  <p:clrMapOvr>
    <a:masterClrMapping/>
  </p:clrMapOvr>
  <p:transition spd="slow">
    <p:push dir="u"/>
  </p:transition>
</p:sld>
</file>

<file path=ppt/theme/theme1.xml><?xml version="1.0" encoding="utf-8"?>
<a:theme xmlns:a="http://schemas.openxmlformats.org/drawingml/2006/main" name="boom template dv">
  <a:themeElements>
    <a:clrScheme name="Epsilon March 15th 2017">
      <a:dk1>
        <a:srgbClr val="000000"/>
      </a:dk1>
      <a:lt1>
        <a:srgbClr val="FFFFFF"/>
      </a:lt1>
      <a:dk2>
        <a:srgbClr val="323232"/>
      </a:dk2>
      <a:lt2>
        <a:srgbClr val="CACACA"/>
      </a:lt2>
      <a:accent1>
        <a:srgbClr val="00ECDC"/>
      </a:accent1>
      <a:accent2>
        <a:srgbClr val="5F5F5F"/>
      </a:accent2>
      <a:accent3>
        <a:srgbClr val="919191"/>
      </a:accent3>
      <a:accent4>
        <a:srgbClr val="F9B634"/>
      </a:accent4>
      <a:accent5>
        <a:srgbClr val="F2F2F2"/>
      </a:accent5>
      <a:accent6>
        <a:srgbClr val="FFFFFF"/>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FFFF00"/>
        </a:solidFill>
      </a:spPr>
      <a:bodyPr wrap="none" rtlCol="0">
        <a:spAutoFit/>
      </a:bodyPr>
      <a:lstStyle>
        <a:defPPr>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CE01"/>
        </a:solidFill>
        <a:ln w="3175"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EAE0BE"/>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69979" tIns="69979" rIns="69979" bIns="69979"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25299</TotalTime>
  <Words>964</Words>
  <Application>Microsoft Macintosh PowerPoint</Application>
  <PresentationFormat>Custom</PresentationFormat>
  <Paragraphs>135</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.AppleSystemUIFont</vt:lpstr>
      <vt:lpstr>Arial</vt:lpstr>
      <vt:lpstr>ArialMT</vt:lpstr>
      <vt:lpstr>Avenir Next Heavy</vt:lpstr>
      <vt:lpstr>Calibri</vt:lpstr>
      <vt:lpstr>Courier New</vt:lpstr>
      <vt:lpstr>Helvetica Light</vt:lpstr>
      <vt:lpstr>Helvetica Neue</vt:lpstr>
      <vt:lpstr>Raleway Regular</vt:lpstr>
      <vt:lpstr>boom template dv</vt:lpstr>
      <vt:lpstr>Global SEO Strategy proposal </vt:lpstr>
      <vt:lpstr>PURPOSE AND AGENDA</vt:lpstr>
      <vt:lpstr>SEO objectives</vt:lpstr>
      <vt:lpstr>objectives</vt:lpstr>
      <vt:lpstr>Recap: basic Ingredients for success</vt:lpstr>
      <vt:lpstr>Recap: seo in the customer journey</vt:lpstr>
      <vt:lpstr>Recap: blog content </vt:lpstr>
      <vt:lpstr>So, How do we get there?</vt:lpstr>
      <vt:lpstr>Approach: part 1</vt:lpstr>
      <vt:lpstr>Approach: part 2</vt:lpstr>
      <vt:lpstr>Page level optimization: assumptions</vt:lpstr>
      <vt:lpstr>How much time &amp; cost?</vt:lpstr>
      <vt:lpstr>TIMELINE</vt:lpstr>
      <vt:lpstr>budget</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 Angela</dc:creator>
  <cp:lastModifiedBy>Jonathan Ashton</cp:lastModifiedBy>
  <cp:revision>1019</cp:revision>
  <cp:lastPrinted>2018-02-15T22:29:19Z</cp:lastPrinted>
  <dcterms:modified xsi:type="dcterms:W3CDTF">2018-05-25T15:42:36Z</dcterms:modified>
</cp:coreProperties>
</file>